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9"/>
  </p:notesMasterIdLst>
  <p:sldIdLst>
    <p:sldId id="270" r:id="rId2"/>
    <p:sldId id="257" r:id="rId3"/>
    <p:sldId id="271" r:id="rId4"/>
    <p:sldId id="258" r:id="rId5"/>
    <p:sldId id="259" r:id="rId6"/>
    <p:sldId id="260" r:id="rId7"/>
    <p:sldId id="261" r:id="rId8"/>
    <p:sldId id="262" r:id="rId9"/>
    <p:sldId id="263" r:id="rId10"/>
    <p:sldId id="264" r:id="rId11"/>
    <p:sldId id="265" r:id="rId12"/>
    <p:sldId id="266" r:id="rId13"/>
    <p:sldId id="267" r:id="rId14"/>
    <p:sldId id="272" r:id="rId15"/>
    <p:sldId id="273" r:id="rId16"/>
    <p:sldId id="269"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70609" autoAdjust="0"/>
  </p:normalViewPr>
  <p:slideViewPr>
    <p:cSldViewPr>
      <p:cViewPr>
        <p:scale>
          <a:sx n="56" d="100"/>
          <a:sy n="56" d="100"/>
        </p:scale>
        <p:origin x="-1776" y="-72"/>
      </p:cViewPr>
      <p:guideLst>
        <p:guide orient="horz" pos="2160"/>
        <p:guide pos="2880"/>
      </p:guideLst>
    </p:cSldViewPr>
  </p:slideViewPr>
  <p:outlineViewPr>
    <p:cViewPr>
      <p:scale>
        <a:sx n="33" d="100"/>
        <a:sy n="33" d="100"/>
      </p:scale>
      <p:origin x="0" y="862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3DE3CC-1D1C-4D74-AEDA-BA12C3A42C20}" type="datetimeFigureOut">
              <a:rPr lang="en-US" smtClean="0"/>
              <a:pPr/>
              <a:t>1/17/2019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9874C3-1A95-4519-A647-BE1D3D07EC07}" type="slidenum">
              <a:rPr lang="en-US" smtClean="0"/>
              <a:pPr/>
              <a:t>‹#›</a:t>
            </a:fld>
            <a:endParaRPr lang="en-US" dirty="0"/>
          </a:p>
        </p:txBody>
      </p:sp>
    </p:spTree>
    <p:extLst>
      <p:ext uri="{BB962C8B-B14F-4D97-AF65-F5344CB8AC3E}">
        <p14:creationId xmlns:p14="http://schemas.microsoft.com/office/powerpoint/2010/main" val="1669510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will intensively cover the strategic plan </a:t>
            </a:r>
            <a:r>
              <a:rPr lang="en-US" sz="1200" b="0" i="0" kern="1200" dirty="0" smtClean="0">
                <a:solidFill>
                  <a:schemeClr val="tx1"/>
                </a:solidFill>
                <a:effectLst/>
                <a:latin typeface="Times New Roman" pitchFamily="18" charset="0"/>
                <a:ea typeface="+mn-ea"/>
                <a:cs typeface="Times New Roman" pitchFamily="18" charset="0"/>
              </a:rPr>
              <a:t>including operational recommendations and strategic control </a:t>
            </a:r>
            <a:r>
              <a:rPr lang="en-US" sz="1200" b="0" i="0" kern="1200" dirty="0" smtClean="0">
                <a:solidFill>
                  <a:schemeClr val="tx1"/>
                </a:solidFill>
                <a:effectLst/>
                <a:latin typeface="Times New Roman" pitchFamily="18" charset="0"/>
                <a:ea typeface="+mn-ea"/>
                <a:cs typeface="Times New Roman" pitchFamily="18" charset="0"/>
              </a:rPr>
              <a:t>mechanisms.</a:t>
            </a:r>
            <a:r>
              <a:rPr lang="en-US" sz="1200" b="0" i="0" kern="1200" dirty="0" smtClean="0">
                <a:solidFill>
                  <a:schemeClr val="tx1"/>
                </a:solidFill>
                <a:effectLst/>
                <a:latin typeface="Times New Roman" pitchFamily="18" charset="0"/>
                <a:ea typeface="+mn-ea"/>
                <a:cs typeface="Times New Roman" pitchFamily="18" charset="0"/>
              </a:rPr>
              <a: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a:t>
            </a:fld>
            <a:endParaRPr lang="en-US" dirty="0"/>
          </a:p>
        </p:txBody>
      </p:sp>
    </p:spTree>
    <p:extLst>
      <p:ext uri="{BB962C8B-B14F-4D97-AF65-F5344CB8AC3E}">
        <p14:creationId xmlns:p14="http://schemas.microsoft.com/office/powerpoint/2010/main" val="542485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The hospital is undertaking health</a:t>
            </a:r>
            <a:r>
              <a:rPr lang="en-US" baseline="0" dirty="0" smtClean="0">
                <a:latin typeface="Times New Roman" pitchFamily="18" charset="0"/>
                <a:cs typeface="Times New Roman" pitchFamily="18" charset="0"/>
              </a:rPr>
              <a:t> care and safety improvement plan through various</a:t>
            </a:r>
            <a:r>
              <a:rPr lang="en-US" dirty="0" smtClean="0">
                <a:latin typeface="Times New Roman" pitchFamily="18" charset="0"/>
                <a:cs typeface="Times New Roman" pitchFamily="18" charset="0"/>
              </a:rPr>
              <a:t> strategies to enhance provision of health care services and improve on safety of patients. This is being done to increase on the hospital's gains without compromising the quality of services offered in order to improve on gains.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Better health care services will require an</a:t>
            </a:r>
            <a:r>
              <a:rPr lang="en-US" baseline="0" dirty="0" smtClean="0">
                <a:latin typeface="Times New Roman" pitchFamily="18" charset="0"/>
                <a:cs typeface="Times New Roman" pitchFamily="18" charset="0"/>
              </a:rPr>
              <a:t> improvement of the way services are provided. Improvement of skills, increasing employees and employing modern technology will play an important role in ensuring the goal is achieved. </a:t>
            </a:r>
            <a:r>
              <a:rPr lang="en-US" baseline="0" dirty="0" smtClean="0">
                <a:latin typeface="Times New Roman" pitchFamily="18" charset="0"/>
                <a:cs typeface="Times New Roman" pitchFamily="18" charset="0"/>
              </a:rPr>
              <a:t>Consequently, </a:t>
            </a:r>
            <a:r>
              <a:rPr lang="en-US" baseline="0" dirty="0" smtClean="0">
                <a:latin typeface="Times New Roman" pitchFamily="18" charset="0"/>
                <a:cs typeface="Times New Roman" pitchFamily="18" charset="0"/>
              </a:rPr>
              <a:t>then the hospital will be rendered as stable and reliable in it’s work </a:t>
            </a:r>
            <a:r>
              <a:rPr lang="en-US" sz="1200" kern="1200" dirty="0" smtClean="0">
                <a:solidFill>
                  <a:schemeClr val="tx1"/>
                </a:solidFill>
                <a:latin typeface="Times New Roman" pitchFamily="18" charset="0"/>
                <a:ea typeface="+mn-ea"/>
                <a:cs typeface="Times New Roman" pitchFamily="18" charset="0"/>
              </a:rPr>
              <a:t>(</a:t>
            </a:r>
            <a:r>
              <a:rPr lang="en-US" sz="1200" kern="1200" dirty="0" err="1" smtClean="0">
                <a:solidFill>
                  <a:schemeClr val="tx1"/>
                </a:solidFill>
                <a:latin typeface="Times New Roman" pitchFamily="18" charset="0"/>
                <a:ea typeface="+mn-ea"/>
                <a:cs typeface="Times New Roman" pitchFamily="18" charset="0"/>
              </a:rPr>
              <a:t>Leibner</a:t>
            </a:r>
            <a:r>
              <a:rPr lang="en-US" sz="1200" kern="1200" dirty="0" smtClean="0">
                <a:solidFill>
                  <a:schemeClr val="tx1"/>
                </a:solidFill>
                <a:latin typeface="Times New Roman" pitchFamily="18" charset="0"/>
                <a:ea typeface="+mn-ea"/>
                <a:cs typeface="Times New Roman" pitchFamily="18" charset="0"/>
              </a:rPr>
              <a:t> et al., 2009)</a:t>
            </a:r>
            <a:r>
              <a:rPr lang="en-US" baseline="0" dirty="0" smtClean="0">
                <a:latin typeface="Times New Roman" pitchFamily="18" charset="0"/>
                <a:cs typeface="Times New Roman" pitchFamily="18" charset="0"/>
              </a:rPr>
              <a:t>. Once reliable then it is easy to attract more clients and hence the gains will increase too.</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3</a:t>
            </a:fld>
            <a:endParaRPr lang="en-US" dirty="0"/>
          </a:p>
        </p:txBody>
      </p:sp>
    </p:spTree>
    <p:extLst>
      <p:ext uri="{BB962C8B-B14F-4D97-AF65-F5344CB8AC3E}">
        <p14:creationId xmlns:p14="http://schemas.microsoft.com/office/powerpoint/2010/main" val="282256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SWOT analysis sheds light various strategies that are applicable for setting a plan that will help in achieving specific health care quality and safety improvements. The</a:t>
            </a:r>
            <a:r>
              <a:rPr lang="en-US" sz="1200" kern="1200" baseline="0" dirty="0" smtClean="0">
                <a:solidFill>
                  <a:schemeClr val="tx1"/>
                </a:solidFill>
                <a:latin typeface="+mn-lt"/>
                <a:ea typeface="+mn-ea"/>
                <a:cs typeface="+mn-cs"/>
              </a:rPr>
              <a:t> strengths, weaknesses, opportunities and threats of the hospital will be analyzed to in order to use them in implementing the plan.</a:t>
            </a:r>
            <a:r>
              <a:rPr lang="en-US" sz="1200" kern="1200" dirty="0" smtClean="0">
                <a:solidFill>
                  <a:schemeClr val="tx1"/>
                </a:solidFill>
                <a:latin typeface="+mn-lt"/>
                <a:ea typeface="+mn-ea"/>
                <a:cs typeface="+mn-cs"/>
              </a:rPr>
              <a:t> These</a:t>
            </a:r>
            <a:r>
              <a:rPr lang="en-US" sz="1200" kern="1200" baseline="0" dirty="0" smtClean="0">
                <a:solidFill>
                  <a:schemeClr val="tx1"/>
                </a:solidFill>
                <a:latin typeface="+mn-lt"/>
                <a:ea typeface="+mn-ea"/>
                <a:cs typeface="+mn-cs"/>
              </a:rPr>
              <a:t> helps </a:t>
            </a:r>
            <a:r>
              <a:rPr lang="en-US" sz="1200" kern="1200" dirty="0" smtClean="0">
                <a:solidFill>
                  <a:schemeClr val="tx1"/>
                </a:solidFill>
                <a:latin typeface="+mn-lt"/>
                <a:ea typeface="+mn-ea"/>
                <a:cs typeface="+mn-cs"/>
              </a:rPr>
              <a:t>to manage all barriers to achieving</a:t>
            </a:r>
            <a:r>
              <a:rPr lang="en-US" sz="1200" kern="1200" baseline="0" dirty="0" smtClean="0">
                <a:solidFill>
                  <a:schemeClr val="tx1"/>
                </a:solidFill>
                <a:latin typeface="+mn-lt"/>
                <a:ea typeface="+mn-ea"/>
                <a:cs typeface="+mn-cs"/>
              </a:rPr>
              <a:t> the desired</a:t>
            </a:r>
            <a:r>
              <a:rPr lang="en-US"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goal</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(Glassman </a:t>
            </a:r>
            <a:r>
              <a:rPr lang="en-US" sz="1200" kern="1200" dirty="0" smtClean="0">
                <a:solidFill>
                  <a:schemeClr val="tx1"/>
                </a:solidFill>
                <a:latin typeface="+mn-lt"/>
                <a:ea typeface="+mn-ea"/>
                <a:cs typeface="+mn-cs"/>
              </a:rPr>
              <a:t>et al., 2017). </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Nurses, doctors and all staff in the company portray positive togetherness and unity in carrying out activities as per directions provided.</a:t>
            </a:r>
          </a:p>
          <a:p>
            <a:r>
              <a:rPr lang="en-US" sz="1200" kern="1200" dirty="0" smtClean="0">
                <a:solidFill>
                  <a:schemeClr val="tx1"/>
                </a:solidFill>
                <a:latin typeface="Times New Roman" pitchFamily="18" charset="0"/>
                <a:ea typeface="+mn-ea"/>
                <a:cs typeface="Times New Roman" pitchFamily="18" charset="0"/>
              </a:rPr>
              <a:t>Normally commitment should be self-driven and should not be forced. However, a positive strategy to improve commitment can be through introduction of proper incentives to encourage our medical worker to show more commitment in carrying out of their duties.</a:t>
            </a:r>
          </a:p>
          <a:p>
            <a:r>
              <a:rPr lang="en-US" sz="1200" kern="1200" dirty="0" smtClean="0">
                <a:solidFill>
                  <a:schemeClr val="tx1"/>
                </a:solidFill>
                <a:latin typeface="Times New Roman" pitchFamily="18" charset="0"/>
                <a:ea typeface="+mn-ea"/>
                <a:cs typeface="Times New Roman" pitchFamily="18" charset="0"/>
              </a:rPr>
              <a:t>This company has a large number of properly skilled and quality endowed </a:t>
            </a:r>
            <a:r>
              <a:rPr lang="en-US" sz="1200" kern="1200" dirty="0" smtClean="0">
                <a:solidFill>
                  <a:schemeClr val="tx1"/>
                </a:solidFill>
                <a:latin typeface="Times New Roman" pitchFamily="18" charset="0"/>
                <a:ea typeface="+mn-ea"/>
                <a:cs typeface="Times New Roman" pitchFamily="18" charset="0"/>
              </a:rPr>
              <a:t>workers. </a:t>
            </a:r>
            <a:r>
              <a:rPr lang="en-US" sz="1200" kern="1200" dirty="0" smtClean="0">
                <a:solidFill>
                  <a:schemeClr val="tx1"/>
                </a:solidFill>
                <a:latin typeface="Times New Roman" pitchFamily="18" charset="0"/>
                <a:ea typeface="+mn-ea"/>
                <a:cs typeface="Times New Roman" pitchFamily="18" charset="0"/>
              </a:rPr>
              <a:t>A proper strategy on the same should be maintaining the current bunch of workers in the company in the future for at least 5-10 years and hire young graduates</a:t>
            </a:r>
            <a:r>
              <a:rPr lang="en-US" sz="1200" kern="1200" baseline="0" dirty="0" smtClean="0">
                <a:solidFill>
                  <a:schemeClr val="tx1"/>
                </a:solidFill>
                <a:latin typeface="Times New Roman" pitchFamily="18" charset="0"/>
                <a:ea typeface="+mn-ea"/>
                <a:cs typeface="Times New Roman" pitchFamily="18" charset="0"/>
              </a:rPr>
              <a:t> based on their qualification levels</a:t>
            </a:r>
            <a:r>
              <a:rPr lang="en-US" sz="1200" kern="1200" dirty="0" smtClean="0">
                <a:solidFill>
                  <a:schemeClr val="tx1"/>
                </a:solidFill>
                <a:latin typeface="Times New Roman" pitchFamily="18" charset="0"/>
                <a:ea typeface="+mn-ea"/>
                <a:cs typeface="Times New Roman" pitchFamily="18" charset="0"/>
              </a:rPr>
              <a: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To</a:t>
            </a:r>
            <a:r>
              <a:rPr lang="en-US" sz="1200" kern="1200" baseline="0" dirty="0" smtClean="0">
                <a:solidFill>
                  <a:schemeClr val="tx1"/>
                </a:solidFill>
                <a:latin typeface="Times New Roman" pitchFamily="18" charset="0"/>
                <a:ea typeface="+mn-ea"/>
                <a:cs typeface="Times New Roman" pitchFamily="18" charset="0"/>
              </a:rPr>
              <a:t> manage this weakness, </a:t>
            </a:r>
            <a:r>
              <a:rPr lang="en-US" sz="1200" kern="1200" dirty="0" smtClean="0">
                <a:solidFill>
                  <a:schemeClr val="tx1"/>
                </a:solidFill>
                <a:latin typeface="Times New Roman" pitchFamily="18" charset="0"/>
                <a:ea typeface="+mn-ea"/>
                <a:cs typeface="Times New Roman" pitchFamily="18" charset="0"/>
              </a:rPr>
              <a:t>the company intends to train the practitioners within the best time in order to equip them with practical communication skills to communicate with patients and consequently improve their care and </a:t>
            </a:r>
            <a:r>
              <a:rPr lang="en-US" sz="1200" kern="1200" dirty="0" smtClean="0">
                <a:solidFill>
                  <a:schemeClr val="tx1"/>
                </a:solidFill>
                <a:latin typeface="Times New Roman" pitchFamily="18" charset="0"/>
                <a:ea typeface="+mn-ea"/>
                <a:cs typeface="Times New Roman" pitchFamily="18" charset="0"/>
              </a:rPr>
              <a:t>safety. </a:t>
            </a:r>
            <a:r>
              <a:rPr lang="en-US" sz="1200" kern="1200" dirty="0" smtClean="0">
                <a:solidFill>
                  <a:schemeClr val="tx1"/>
                </a:solidFill>
                <a:latin typeface="Times New Roman" pitchFamily="18" charset="0"/>
                <a:ea typeface="+mn-ea"/>
                <a:cs typeface="Times New Roman" pitchFamily="18" charset="0"/>
              </a:rPr>
              <a:t>Again, it is also important to involve interns and attachés in the same training in order to have uniformity in the service provision. Liaison with medical trainers will thus be implemented so as to have students take part in offering medical services. This essentially increases man power in service provision.</a:t>
            </a:r>
          </a:p>
          <a:p>
            <a:r>
              <a:rPr lang="en-US" sz="1200" kern="1200" dirty="0" smtClean="0">
                <a:solidFill>
                  <a:schemeClr val="tx1"/>
                </a:solidFill>
                <a:latin typeface="Times New Roman" pitchFamily="18" charset="0"/>
                <a:ea typeface="+mn-ea"/>
                <a:cs typeface="Times New Roman" pitchFamily="18" charset="0"/>
              </a:rPr>
              <a:t>The plan to cater for financial</a:t>
            </a:r>
            <a:r>
              <a:rPr lang="en-US" sz="1200" kern="1200" baseline="0" dirty="0" smtClean="0">
                <a:solidFill>
                  <a:schemeClr val="tx1"/>
                </a:solidFill>
                <a:latin typeface="Times New Roman" pitchFamily="18" charset="0"/>
                <a:ea typeface="+mn-ea"/>
                <a:cs typeface="Times New Roman" pitchFamily="18" charset="0"/>
              </a:rPr>
              <a:t> weakness is </a:t>
            </a:r>
            <a:r>
              <a:rPr lang="en-US" sz="1200" kern="1200" dirty="0" smtClean="0">
                <a:solidFill>
                  <a:schemeClr val="tx1"/>
                </a:solidFill>
                <a:latin typeface="Times New Roman" pitchFamily="18" charset="0"/>
                <a:ea typeface="+mn-ea"/>
                <a:cs typeface="Times New Roman" pitchFamily="18" charset="0"/>
              </a:rPr>
              <a:t>introducing a medical health care insurance policy joint with the government medical fund so as to cater for the needs of these patients especially on expensive treatment procedures.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Establishing a fund source to enable running of activities without strain also helps. The strategy will involve searching for donors and promoters who can draw in cash to the </a:t>
            </a:r>
            <a:r>
              <a:rPr lang="en-US" sz="1200" kern="1200" dirty="0" smtClean="0">
                <a:solidFill>
                  <a:schemeClr val="tx1"/>
                </a:solidFill>
                <a:latin typeface="+mn-lt"/>
                <a:ea typeface="+mn-ea"/>
                <a:cs typeface="+mn-cs"/>
              </a:rPr>
              <a:t>hospital.</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Being that the hospital is built on a non-profit making basis then donor may be a perfect solution to source finances (Glassman et al., 2017</a:t>
            </a:r>
            <a:r>
              <a:rPr lang="en-US"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Therefore, our main strategy will be rallying with donors to provide enough to run the hospital</a:t>
            </a:r>
          </a:p>
          <a:p>
            <a:r>
              <a:rPr lang="en-US" sz="1200" kern="1200" dirty="0" smtClean="0">
                <a:solidFill>
                  <a:schemeClr val="tx1"/>
                </a:solidFill>
                <a:latin typeface="+mn-lt"/>
                <a:ea typeface="+mn-ea"/>
                <a:cs typeface="+mn-cs"/>
              </a:rPr>
              <a:t>There are organ and blood requirements and they are provided by organ donors. This strategy will ensure that there is a sustainable platform where organ donors can provide what they wish to the hospital.</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Utilizing government grants is where the government offers funds to health care providing institutions. Usually the Government funds specific projects as per their development plan (</a:t>
            </a:r>
            <a:r>
              <a:rPr lang="en-US" sz="1200" kern="1200" dirty="0" err="1" smtClean="0">
                <a:solidFill>
                  <a:schemeClr val="tx1"/>
                </a:solidFill>
                <a:latin typeface="Times New Roman" pitchFamily="18" charset="0"/>
                <a:ea typeface="+mn-ea"/>
                <a:cs typeface="Times New Roman" pitchFamily="18" charset="0"/>
              </a:rPr>
              <a:t>Lesko</a:t>
            </a:r>
            <a:r>
              <a:rPr lang="en-US" sz="1200" kern="1200" dirty="0" smtClean="0">
                <a:solidFill>
                  <a:schemeClr val="tx1"/>
                </a:solidFill>
                <a:latin typeface="Times New Roman" pitchFamily="18" charset="0"/>
                <a:ea typeface="+mn-ea"/>
                <a:cs typeface="Times New Roman" pitchFamily="18" charset="0"/>
              </a:rPr>
              <a:t> &amp; Weiss, 2012). In</a:t>
            </a:r>
            <a:r>
              <a:rPr lang="en-US" sz="1200" kern="1200" baseline="0" dirty="0" smtClean="0">
                <a:solidFill>
                  <a:schemeClr val="tx1"/>
                </a:solidFill>
                <a:latin typeface="Times New Roman" pitchFamily="18" charset="0"/>
                <a:ea typeface="+mn-ea"/>
                <a:cs typeface="Times New Roman" pitchFamily="18" charset="0"/>
              </a:rPr>
              <a:t> this</a:t>
            </a:r>
            <a:r>
              <a:rPr lang="en-US" sz="1200" kern="1200" dirty="0" smtClean="0">
                <a:solidFill>
                  <a:schemeClr val="tx1"/>
                </a:solidFill>
                <a:latin typeface="Times New Roman" pitchFamily="18" charset="0"/>
                <a:ea typeface="+mn-ea"/>
                <a:cs typeface="Times New Roman" pitchFamily="18" charset="0"/>
              </a:rPr>
              <a:t> case the hospital will be required to formulate various projects that will require funding from the government. Normally the government is mostly interested in projects or ventures are community development based (</a:t>
            </a:r>
            <a:r>
              <a:rPr lang="en-US" sz="1200" kern="1200" dirty="0" err="1" smtClean="0">
                <a:solidFill>
                  <a:schemeClr val="tx1"/>
                </a:solidFill>
                <a:latin typeface="Times New Roman" pitchFamily="18" charset="0"/>
                <a:ea typeface="+mn-ea"/>
                <a:cs typeface="Times New Roman" pitchFamily="18" charset="0"/>
              </a:rPr>
              <a:t>Lesko</a:t>
            </a:r>
            <a:r>
              <a:rPr lang="en-US" sz="1200" kern="1200" dirty="0" smtClean="0">
                <a:solidFill>
                  <a:schemeClr val="tx1"/>
                </a:solidFill>
                <a:latin typeface="Times New Roman" pitchFamily="18" charset="0"/>
                <a:ea typeface="+mn-ea"/>
                <a:cs typeface="Times New Roman" pitchFamily="18" charset="0"/>
              </a:rPr>
              <a:t> &amp; Weiss, </a:t>
            </a:r>
            <a:r>
              <a:rPr lang="en-US" sz="1200" kern="1200" dirty="0" smtClean="0">
                <a:solidFill>
                  <a:schemeClr val="tx1"/>
                </a:solidFill>
                <a:latin typeface="Times New Roman" pitchFamily="18" charset="0"/>
                <a:ea typeface="+mn-ea"/>
                <a:cs typeface="Times New Roman" pitchFamily="18" charset="0"/>
              </a:rPr>
              <a:t>2012).</a:t>
            </a:r>
            <a:endParaRPr lang="en-US" sz="1200" kern="1200" dirty="0" smtClean="0">
              <a:solidFill>
                <a:schemeClr val="tx1"/>
              </a:solidFill>
              <a:latin typeface="Times New Roman" pitchFamily="18" charset="0"/>
              <a:ea typeface="+mn-ea"/>
              <a:cs typeface="Times New Roman" pitchFamily="18" charset="0"/>
            </a:endParaRPr>
          </a:p>
          <a:p>
            <a:r>
              <a:rPr lang="en-US" sz="1200" kern="1200" dirty="0" smtClean="0">
                <a:solidFill>
                  <a:schemeClr val="tx1"/>
                </a:solidFill>
                <a:latin typeface="Times New Roman" pitchFamily="18" charset="0"/>
                <a:ea typeface="+mn-ea"/>
                <a:cs typeface="Times New Roman" pitchFamily="18" charset="0"/>
              </a:rPr>
              <a:t>Again, due </a:t>
            </a:r>
            <a:r>
              <a:rPr lang="en-US" sz="1200" kern="1200" dirty="0" smtClean="0">
                <a:solidFill>
                  <a:schemeClr val="tx1"/>
                </a:solidFill>
                <a:latin typeface="Times New Roman" pitchFamily="18" charset="0"/>
                <a:ea typeface="+mn-ea"/>
                <a:cs typeface="Times New Roman" pitchFamily="18" charset="0"/>
              </a:rPr>
              <a:t>to </a:t>
            </a:r>
            <a:r>
              <a:rPr lang="en-US" sz="1200" kern="1200" dirty="0" smtClean="0">
                <a:solidFill>
                  <a:schemeClr val="tx1"/>
                </a:solidFill>
                <a:latin typeface="Times New Roman" pitchFamily="18" charset="0"/>
                <a:ea typeface="+mn-ea"/>
                <a:cs typeface="Times New Roman" pitchFamily="18" charset="0"/>
              </a:rPr>
              <a:t>funds</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sensitivity it is crucial to have reporting measures and a stringent </a:t>
            </a:r>
            <a:r>
              <a:rPr lang="en-US" sz="1200" kern="1200" dirty="0" smtClean="0">
                <a:solidFill>
                  <a:schemeClr val="tx1"/>
                </a:solidFill>
                <a:latin typeface="Times New Roman" pitchFamily="18" charset="0"/>
                <a:ea typeface="+mn-ea"/>
                <a:cs typeface="Times New Roman" pitchFamily="18" charset="0"/>
              </a:rPr>
              <a:t>compliance </a:t>
            </a:r>
            <a:r>
              <a:rPr lang="en-US" sz="1200" kern="1200" dirty="0" smtClean="0">
                <a:solidFill>
                  <a:schemeClr val="tx1"/>
                </a:solidFill>
                <a:latin typeface="Times New Roman" pitchFamily="18" charset="0"/>
                <a:ea typeface="+mn-ea"/>
                <a:cs typeface="Times New Roman" pitchFamily="18" charset="0"/>
              </a:rPr>
              <a:t>to</a:t>
            </a:r>
            <a:r>
              <a:rPr lang="en-US" sz="1200" kern="1200" baseline="0" dirty="0" smtClean="0">
                <a:solidFill>
                  <a:schemeClr val="tx1"/>
                </a:solidFill>
                <a:latin typeface="Times New Roman" pitchFamily="18" charset="0"/>
                <a:ea typeface="+mn-ea"/>
                <a:cs typeface="Times New Roman" pitchFamily="18" charset="0"/>
              </a:rPr>
              <a:t> make sure money is appropriately </a:t>
            </a:r>
            <a:r>
              <a:rPr lang="en-US" sz="1200" kern="1200" dirty="0" smtClean="0">
                <a:solidFill>
                  <a:schemeClr val="tx1"/>
                </a:solidFill>
                <a:latin typeface="Times New Roman" pitchFamily="18" charset="0"/>
                <a:ea typeface="+mn-ea"/>
                <a:cs typeface="Times New Roman" pitchFamily="18" charset="0"/>
              </a:rPr>
              <a:t>spent</a:t>
            </a:r>
            <a:r>
              <a:rPr lang="en-US" sz="1200" kern="1200" dirty="0" smtClean="0">
                <a:solidFill>
                  <a:schemeClr val="tx1"/>
                </a:solidFill>
                <a:latin typeface="Times New Roman" pitchFamily="18" charset="0"/>
                <a:ea typeface="+mn-ea"/>
                <a:cs typeface="Times New Roman" pitchFamily="18" charset="0"/>
              </a:rPr>
              <a: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smtClean="0">
                <a:solidFill>
                  <a:schemeClr val="tx1"/>
                </a:solidFill>
                <a:latin typeface="Times New Roman" pitchFamily="18" charset="0"/>
                <a:ea typeface="+mn-ea"/>
                <a:cs typeface="Times New Roman" pitchFamily="18" charset="0"/>
              </a:rPr>
              <a:t>Alvessonand</a:t>
            </a:r>
            <a:r>
              <a:rPr lang="en-US" sz="1200" kern="120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&amp;</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err="1" smtClean="0">
                <a:solidFill>
                  <a:schemeClr val="tx1"/>
                </a:solidFill>
                <a:latin typeface="Times New Roman" pitchFamily="18" charset="0"/>
                <a:ea typeface="+mn-ea"/>
                <a:cs typeface="Times New Roman" pitchFamily="18" charset="0"/>
              </a:rPr>
              <a:t>Sveningsson</a:t>
            </a:r>
            <a:r>
              <a:rPr lang="en-US" sz="1200" kern="120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(2016</a:t>
            </a:r>
            <a:r>
              <a:rPr lang="en-US" sz="1200" kern="1200" dirty="0" smtClean="0">
                <a:solidFill>
                  <a:schemeClr val="tx1"/>
                </a:solidFill>
                <a:latin typeface="Times New Roman" pitchFamily="18" charset="0"/>
                <a:ea typeface="+mn-ea"/>
                <a:cs typeface="Times New Roman" pitchFamily="18" charset="0"/>
              </a:rPr>
              <a:t>), a </a:t>
            </a:r>
            <a:r>
              <a:rPr lang="en-US" sz="1200" kern="1200" dirty="0" smtClean="0">
                <a:solidFill>
                  <a:schemeClr val="tx1"/>
                </a:solidFill>
                <a:latin typeface="Times New Roman" pitchFamily="18" charset="0"/>
                <a:ea typeface="+mn-ea"/>
                <a:cs typeface="Times New Roman" pitchFamily="18" charset="0"/>
              </a:rPr>
              <a:t>digital record is the best to ensure that there is proper relying and maintenance of individual’s information. Digital tags can be given to clients to help when they are in service quest. </a:t>
            </a:r>
            <a:r>
              <a:rPr lang="en-US" sz="1200" kern="1200" dirty="0" smtClean="0">
                <a:solidFill>
                  <a:schemeClr val="tx1"/>
                </a:solidFill>
                <a:latin typeface="Times New Roman" pitchFamily="18" charset="0"/>
                <a:ea typeface="+mn-ea"/>
                <a:cs typeface="Times New Roman" pitchFamily="18" charset="0"/>
              </a:rPr>
              <a:t>Communication </a:t>
            </a:r>
            <a:r>
              <a:rPr lang="en-US" sz="1200" kern="1200" dirty="0" smtClean="0">
                <a:solidFill>
                  <a:schemeClr val="tx1"/>
                </a:solidFill>
                <a:latin typeface="Times New Roman" pitchFamily="18" charset="0"/>
                <a:ea typeface="+mn-ea"/>
                <a:cs typeface="Times New Roman" pitchFamily="18" charset="0"/>
              </a:rPr>
              <a:t>and redesigning approaches on various</a:t>
            </a:r>
            <a:r>
              <a:rPr lang="en-US" sz="1200" kern="1200" baseline="0" dirty="0" smtClean="0">
                <a:solidFill>
                  <a:schemeClr val="tx1"/>
                </a:solidFill>
                <a:latin typeface="Times New Roman" pitchFamily="18" charset="0"/>
                <a:ea typeface="+mn-ea"/>
                <a:cs typeface="Times New Roman" pitchFamily="18" charset="0"/>
              </a:rPr>
              <a:t> things</a:t>
            </a:r>
            <a:r>
              <a:rPr lang="en-US" sz="1200" kern="1200" dirty="0" smtClean="0">
                <a:solidFill>
                  <a:schemeClr val="tx1"/>
                </a:solidFill>
                <a:latin typeface="Times New Roman" pitchFamily="18" charset="0"/>
                <a:ea typeface="+mn-ea"/>
                <a:cs typeface="Times New Roman" pitchFamily="18" charset="0"/>
              </a:rPr>
              <a:t> are ways through which culture </a:t>
            </a:r>
            <a:r>
              <a:rPr lang="en-US" sz="1200" kern="1200" dirty="0" smtClean="0">
                <a:solidFill>
                  <a:schemeClr val="tx1"/>
                </a:solidFill>
                <a:latin typeface="Times New Roman" pitchFamily="18" charset="0"/>
                <a:ea typeface="+mn-ea"/>
                <a:cs typeface="Times New Roman" pitchFamily="18" charset="0"/>
              </a:rPr>
              <a:t>change.</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This </a:t>
            </a:r>
            <a:r>
              <a:rPr lang="en-US" sz="1200" kern="1200" dirty="0" smtClean="0">
                <a:solidFill>
                  <a:schemeClr val="tx1"/>
                </a:solidFill>
                <a:latin typeface="Times New Roman" pitchFamily="18" charset="0"/>
                <a:ea typeface="+mn-ea"/>
                <a:cs typeface="Times New Roman" pitchFamily="18" charset="0"/>
              </a:rPr>
              <a:t>strategy will involve awareness improvement changing the way that the community approaches various things in order to ensure that a positive way of life is adopted to achieve health care quality and safety improvement. Awareness</a:t>
            </a:r>
            <a:r>
              <a:rPr lang="en-US" sz="1200" kern="1200" baseline="0" dirty="0" smtClean="0">
                <a:solidFill>
                  <a:schemeClr val="tx1"/>
                </a:solidFill>
                <a:latin typeface="Times New Roman" pitchFamily="18" charset="0"/>
                <a:ea typeface="+mn-ea"/>
                <a:cs typeface="Times New Roman" pitchFamily="18" charset="0"/>
              </a:rPr>
              <a:t> may be created through use of modern media like mobile phone, television and radio to reach </a:t>
            </a:r>
            <a:r>
              <a:rPr lang="en-US" sz="1200" kern="1200" baseline="0" dirty="0" smtClean="0">
                <a:solidFill>
                  <a:schemeClr val="tx1"/>
                </a:solidFill>
                <a:latin typeface="Times New Roman" pitchFamily="18" charset="0"/>
                <a:ea typeface="+mn-ea"/>
                <a:cs typeface="Times New Roman" pitchFamily="18" charset="0"/>
              </a:rPr>
              <a:t>information.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Dealing with threats requires most aggressive tactics and </a:t>
            </a:r>
            <a:r>
              <a:rPr lang="en-US" sz="1200" kern="1200" dirty="0" smtClean="0">
                <a:solidFill>
                  <a:schemeClr val="tx1"/>
                </a:solidFill>
                <a:latin typeface="Times New Roman" pitchFamily="18" charset="0"/>
                <a:ea typeface="+mn-ea"/>
                <a:cs typeface="Times New Roman" pitchFamily="18" charset="0"/>
              </a:rPr>
              <a:t>strategies</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a:t>
            </a:r>
            <a:r>
              <a:rPr lang="en-US" sz="1200" kern="1200" dirty="0" err="1" smtClean="0">
                <a:solidFill>
                  <a:schemeClr val="tx1"/>
                </a:solidFill>
                <a:latin typeface="Times New Roman" pitchFamily="18" charset="0"/>
                <a:ea typeface="+mn-ea"/>
                <a:cs typeface="Times New Roman" pitchFamily="18" charset="0"/>
              </a:rPr>
              <a:t>Breakwell</a:t>
            </a:r>
            <a:r>
              <a:rPr lang="en-US" sz="1200" kern="1200" dirty="0" smtClean="0">
                <a:solidFill>
                  <a:schemeClr val="tx1"/>
                </a:solidFill>
                <a:latin typeface="Times New Roman" pitchFamily="18" charset="0"/>
                <a:ea typeface="+mn-ea"/>
                <a:cs typeface="Times New Roman" pitchFamily="18" charset="0"/>
              </a:rPr>
              <a:t>, 2015). The hospital is a non-profit making venture hence will rely on non-profit motivated financial 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Secondly, the </a:t>
            </a:r>
            <a:r>
              <a:rPr lang="en-US" sz="1200" kern="1200" dirty="0" smtClean="0">
                <a:solidFill>
                  <a:schemeClr val="tx1"/>
                </a:solidFill>
                <a:latin typeface="Times New Roman" pitchFamily="18" charset="0"/>
                <a:ea typeface="+mn-ea"/>
                <a:cs typeface="Times New Roman" pitchFamily="18" charset="0"/>
              </a:rPr>
              <a:t>management should allocate work to employees in transparency throughout the company. It should go ahead throughout the years. Adoption of all these strategies will be ideal in achieving the intended goal of health care quality and safety improvement in the project time span of five to ten years.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Different leadership skills are suitable for different</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situations. First, behavioral </a:t>
            </a:r>
            <a:r>
              <a:rPr lang="en-US" baseline="0" dirty="0" smtClean="0">
                <a:latin typeface="Times New Roman" pitchFamily="18" charset="0"/>
                <a:cs typeface="Times New Roman" pitchFamily="18" charset="0"/>
              </a:rPr>
              <a:t>theory  involves conditioning ones behavior to respond and adapt to a certain order </a:t>
            </a:r>
            <a:r>
              <a:rPr lang="en-US" baseline="0" dirty="0" smtClean="0">
                <a:latin typeface="Times New Roman" pitchFamily="18" charset="0"/>
                <a:cs typeface="Times New Roman" pitchFamily="18" charset="0"/>
              </a:rPr>
              <a:t>change. Secondly, contingency </a:t>
            </a:r>
            <a:r>
              <a:rPr lang="en-US" baseline="0" dirty="0" smtClean="0">
                <a:latin typeface="Times New Roman" pitchFamily="18" charset="0"/>
                <a:cs typeface="Times New Roman" pitchFamily="18" charset="0"/>
              </a:rPr>
              <a:t>theory suggests that there is no one single best way to lead an organization. Instead the best course of action is taken when a situation arises.</a:t>
            </a:r>
          </a:p>
          <a:p>
            <a:r>
              <a:rPr lang="en-US" dirty="0" smtClean="0">
                <a:latin typeface="Times New Roman" pitchFamily="18" charset="0"/>
                <a:cs typeface="Times New Roman" pitchFamily="18" charset="0"/>
              </a:rPr>
              <a:t>Thirdly, transformational</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leaders will undertake to transform others through inspiring and motivating them in order to help the organization to achieve it’s goals.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According to </a:t>
            </a:r>
            <a:r>
              <a:rPr lang="en-US" sz="1200" kern="1200" dirty="0" err="1" smtClean="0">
                <a:solidFill>
                  <a:schemeClr val="tx1"/>
                </a:solidFill>
                <a:latin typeface="Times New Roman" pitchFamily="18" charset="0"/>
                <a:ea typeface="+mn-ea"/>
                <a:cs typeface="Times New Roman" pitchFamily="18" charset="0"/>
              </a:rPr>
              <a:t>Leibner</a:t>
            </a:r>
            <a:r>
              <a:rPr lang="en-US" sz="1200" kern="1200" baseline="0" dirty="0" smtClean="0">
                <a:solidFill>
                  <a:schemeClr val="tx1"/>
                </a:solidFill>
                <a:latin typeface="Times New Roman" pitchFamily="18" charset="0"/>
                <a:ea typeface="+mn-ea"/>
                <a:cs typeface="Times New Roman" pitchFamily="18" charset="0"/>
              </a:rPr>
              <a:t> et al. (</a:t>
            </a:r>
            <a:r>
              <a:rPr lang="en-US" sz="1200" kern="1200" dirty="0" smtClean="0">
                <a:solidFill>
                  <a:schemeClr val="tx1"/>
                </a:solidFill>
                <a:latin typeface="Times New Roman" pitchFamily="18" charset="0"/>
                <a:ea typeface="+mn-ea"/>
                <a:cs typeface="Times New Roman" pitchFamily="18" charset="0"/>
              </a:rPr>
              <a:t>2009), </a:t>
            </a:r>
            <a:r>
              <a:rPr lang="en-US" sz="1200" kern="1200" dirty="0" smtClean="0">
                <a:solidFill>
                  <a:schemeClr val="tx1"/>
                </a:solidFill>
                <a:latin typeface="Times New Roman" pitchFamily="18" charset="0"/>
                <a:ea typeface="+mn-ea"/>
                <a:cs typeface="Times New Roman" pitchFamily="18" charset="0"/>
              </a:rPr>
              <a:t>i</a:t>
            </a:r>
            <a:r>
              <a:rPr lang="en-US" dirty="0" smtClean="0">
                <a:latin typeface="Times New Roman" pitchFamily="18" charset="0"/>
                <a:cs typeface="Times New Roman" pitchFamily="18" charset="0"/>
              </a:rPr>
              <a:t>n</a:t>
            </a:r>
            <a:r>
              <a:rPr lang="en-US" baseline="0" dirty="0" smtClean="0">
                <a:latin typeface="Times New Roman" pitchFamily="18" charset="0"/>
                <a:cs typeface="Times New Roman" pitchFamily="18" charset="0"/>
              </a:rPr>
              <a:t> strategy execution, people are the ones who execute the plan. They are the most important in the trio of </a:t>
            </a:r>
            <a:r>
              <a:rPr lang="en-US" baseline="0" dirty="0" smtClean="0">
                <a:latin typeface="Times New Roman" pitchFamily="18" charset="0"/>
                <a:cs typeface="Times New Roman" pitchFamily="18" charset="0"/>
              </a:rPr>
              <a:t>necessities. The </a:t>
            </a:r>
            <a:r>
              <a:rPr lang="en-US" baseline="0" dirty="0" smtClean="0">
                <a:latin typeface="Times New Roman" pitchFamily="18" charset="0"/>
                <a:cs typeface="Times New Roman" pitchFamily="18" charset="0"/>
              </a:rPr>
              <a:t>strategy is the guide that helps the people to operate </a:t>
            </a:r>
            <a:r>
              <a:rPr lang="en-US" baseline="0" dirty="0" smtClean="0">
                <a:latin typeface="Times New Roman" pitchFamily="18" charset="0"/>
                <a:cs typeface="Times New Roman" pitchFamily="18" charset="0"/>
              </a:rPr>
              <a:t>while </a:t>
            </a:r>
            <a:r>
              <a:rPr lang="en-US" baseline="0" dirty="0" smtClean="0">
                <a:latin typeface="Times New Roman" pitchFamily="18" charset="0"/>
                <a:cs typeface="Times New Roman" pitchFamily="18" charset="0"/>
              </a:rPr>
              <a:t>operations involves carrying out of activities such as gathering and passing of information, maintenance of </a:t>
            </a:r>
            <a:r>
              <a:rPr lang="en-US" baseline="0" dirty="0" smtClean="0">
                <a:latin typeface="Times New Roman" pitchFamily="18" charset="0"/>
                <a:cs typeface="Times New Roman" pitchFamily="18" charset="0"/>
              </a:rPr>
              <a:t>records and improvement </a:t>
            </a:r>
            <a:r>
              <a:rPr lang="en-US" baseline="0" dirty="0" smtClean="0">
                <a:latin typeface="Times New Roman" pitchFamily="18" charset="0"/>
                <a:cs typeface="Times New Roman" pitchFamily="18" charset="0"/>
              </a:rPr>
              <a:t>of structures among others.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There</a:t>
            </a:r>
            <a:r>
              <a:rPr lang="en-US" baseline="0" dirty="0" smtClean="0">
                <a:latin typeface="Times New Roman" pitchFamily="18" charset="0"/>
                <a:cs typeface="Times New Roman" pitchFamily="18" charset="0"/>
              </a:rPr>
              <a:t> will be a proper visualization of the strategy to the employees through communication media like journals. There will be an executioner plan on how the strategies will be implemented after which duties will be allocated to various employees to oversee the achievement of the main goal. </a:t>
            </a:r>
            <a:r>
              <a:rPr lang="en-US" baseline="0" dirty="0" smtClean="0">
                <a:latin typeface="Times New Roman" pitchFamily="18" charset="0"/>
                <a:cs typeface="Times New Roman" pitchFamily="18" charset="0"/>
              </a:rPr>
              <a:t>Consequently, once </a:t>
            </a:r>
            <a:r>
              <a:rPr lang="en-US" baseline="0" dirty="0" smtClean="0">
                <a:latin typeface="Times New Roman" pitchFamily="18" charset="0"/>
                <a:cs typeface="Times New Roman" pitchFamily="18" charset="0"/>
              </a:rPr>
              <a:t>the duties are allocated then operation </a:t>
            </a:r>
            <a:r>
              <a:rPr lang="en-US" baseline="0" dirty="0" smtClean="0">
                <a:latin typeface="Times New Roman" pitchFamily="18" charset="0"/>
                <a:cs typeface="Times New Roman" pitchFamily="18" charset="0"/>
              </a:rPr>
              <a:t>can </a:t>
            </a:r>
            <a:r>
              <a:rPr lang="en-US" baseline="0" dirty="0" smtClean="0">
                <a:latin typeface="Times New Roman" pitchFamily="18" charset="0"/>
                <a:cs typeface="Times New Roman" pitchFamily="18" charset="0"/>
              </a:rPr>
              <a:t>commence as per the planned operational </a:t>
            </a:r>
            <a:r>
              <a:rPr lang="en-US" baseline="0" dirty="0" smtClean="0">
                <a:latin typeface="Times New Roman" pitchFamily="18" charset="0"/>
                <a:cs typeface="Times New Roman" pitchFamily="18" charset="0"/>
              </a:rPr>
              <a:t>schedule </a:t>
            </a:r>
            <a:r>
              <a:rPr lang="en-US" sz="1200" kern="1200" dirty="0" smtClean="0">
                <a:solidFill>
                  <a:schemeClr val="tx1"/>
                </a:solidFill>
                <a:latin typeface="Times New Roman" pitchFamily="18" charset="0"/>
                <a:ea typeface="+mn-ea"/>
                <a:cs typeface="Times New Roman" pitchFamily="18" charset="0"/>
              </a:rPr>
              <a:t>(</a:t>
            </a:r>
            <a:r>
              <a:rPr lang="en-US" sz="1200" kern="1200" dirty="0" err="1" smtClean="0">
                <a:solidFill>
                  <a:schemeClr val="tx1"/>
                </a:solidFill>
                <a:latin typeface="Times New Roman" pitchFamily="18" charset="0"/>
                <a:ea typeface="+mn-ea"/>
                <a:cs typeface="Times New Roman" pitchFamily="18" charset="0"/>
              </a:rPr>
              <a:t>Mayers</a:t>
            </a:r>
            <a:r>
              <a:rPr lang="en-US" sz="1200" kern="1200" dirty="0" smtClean="0">
                <a:solidFill>
                  <a:schemeClr val="tx1"/>
                </a:solidFill>
                <a:latin typeface="Times New Roman" pitchFamily="18" charset="0"/>
                <a:ea typeface="+mn-ea"/>
                <a:cs typeface="Times New Roman" pitchFamily="18" charset="0"/>
              </a:rPr>
              <a:t>, 2004)</a:t>
            </a:r>
            <a:r>
              <a:rPr lang="en-US" baseline="0" dirty="0" smtClean="0">
                <a:latin typeface="Times New Roman" pitchFamily="18" charset="0"/>
                <a:cs typeface="Times New Roman" pitchFamily="18" charset="0"/>
              </a:rPr>
              <a:t>. After the commencement the managers will monitor the progress and supervise their subordinates.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In</a:t>
            </a:r>
            <a:r>
              <a:rPr lang="en-US" baseline="0" dirty="0" smtClean="0">
                <a:latin typeface="Times New Roman" pitchFamily="18" charset="0"/>
                <a:cs typeface="Times New Roman" pitchFamily="18" charset="0"/>
              </a:rPr>
              <a:t> execution of the plan there will need to be a functioning policy that will ensure norms are maintained even as new actions are employed. There also needs clear guidelines to the employees to show what is expected of them and how they are expected to carry themselves throughout. </a:t>
            </a:r>
            <a:r>
              <a:rPr lang="en-US" baseline="0" dirty="0" smtClean="0">
                <a:latin typeface="Times New Roman" pitchFamily="18" charset="0"/>
                <a:cs typeface="Times New Roman" pitchFamily="18" charset="0"/>
              </a:rPr>
              <a:t>In addition, then </a:t>
            </a:r>
            <a:r>
              <a:rPr lang="en-US" baseline="0" dirty="0" smtClean="0">
                <a:latin typeface="Times New Roman" pitchFamily="18" charset="0"/>
                <a:cs typeface="Times New Roman" pitchFamily="18" charset="0"/>
              </a:rPr>
              <a:t>the duties should be given accordingly to all employees in the task force. After </a:t>
            </a:r>
            <a:r>
              <a:rPr lang="en-US" baseline="0" dirty="0" smtClean="0">
                <a:latin typeface="Times New Roman" pitchFamily="18" charset="0"/>
                <a:cs typeface="Times New Roman" pitchFamily="18" charset="0"/>
              </a:rPr>
              <a:t>that </a:t>
            </a:r>
            <a:r>
              <a:rPr lang="en-US" baseline="0" dirty="0" smtClean="0">
                <a:latin typeface="Times New Roman" pitchFamily="18" charset="0"/>
                <a:cs typeface="Times New Roman" pitchFamily="18" charset="0"/>
              </a:rPr>
              <a:t>then schedules should be will stipulated, </a:t>
            </a:r>
            <a:r>
              <a:rPr lang="en-US" baseline="0" dirty="0" smtClean="0">
                <a:latin typeface="Times New Roman" pitchFamily="18" charset="0"/>
                <a:cs typeface="Times New Roman" pitchFamily="18" charset="0"/>
              </a:rPr>
              <a:t>providing </a:t>
            </a:r>
            <a:r>
              <a:rPr lang="en-US" baseline="0" dirty="0" smtClean="0">
                <a:latin typeface="Times New Roman" pitchFamily="18" charset="0"/>
                <a:cs typeface="Times New Roman" pitchFamily="18" charset="0"/>
              </a:rPr>
              <a:t>the timelines for every individual to complete the task that he or she has been allocated.</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hospital will control all activities in the premises in order to establish how various departments are functioning. This will require individuals tasked with implementing various strategies under their operational jurisdiction. </a:t>
            </a:r>
            <a:r>
              <a:rPr lang="en-US" baseline="0" dirty="0" smtClean="0"/>
              <a:t>Consequently, a </a:t>
            </a:r>
            <a:r>
              <a:rPr lang="en-US" baseline="0" dirty="0" smtClean="0"/>
              <a:t>special alert control will involve measures that have been formulated within the plan to cope with disaster occurrence or any other unexpected event. </a:t>
            </a:r>
            <a:r>
              <a:rPr lang="en-US" baseline="0" dirty="0" smtClean="0"/>
              <a:t>Finally, </a:t>
            </a:r>
            <a:r>
              <a:rPr lang="en-US" baseline="0" dirty="0" smtClean="0"/>
              <a:t>the hospital is bound to have professional surveillance within its premises to monitor and continually safeguard the strategies and help in eliminating hindrances.</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Benchmarking will involve checking whether the hospital is still on the right course of achieving the desired goal. Having too many priorities is definitely problematic since focusing on a single one may</a:t>
            </a:r>
            <a:r>
              <a:rPr lang="en-US" baseline="0" dirty="0" smtClean="0">
                <a:latin typeface="Times New Roman" pitchFamily="18" charset="0"/>
                <a:cs typeface="Times New Roman" pitchFamily="18" charset="0"/>
              </a:rPr>
              <a:t> mean paying divided attention. </a:t>
            </a:r>
            <a:r>
              <a:rPr lang="en-US" baseline="0" dirty="0" smtClean="0">
                <a:latin typeface="Times New Roman" pitchFamily="18" charset="0"/>
                <a:cs typeface="Times New Roman" pitchFamily="18" charset="0"/>
              </a:rPr>
              <a:t>In addition, collecting </a:t>
            </a:r>
            <a:r>
              <a:rPr lang="en-US" baseline="0" dirty="0" smtClean="0">
                <a:latin typeface="Times New Roman" pitchFamily="18" charset="0"/>
                <a:cs typeface="Times New Roman" pitchFamily="18" charset="0"/>
              </a:rPr>
              <a:t>and analyzing data plays a major role in indicating performance (</a:t>
            </a:r>
            <a:r>
              <a:rPr lang="en-US" sz="1200" kern="1200" dirty="0" err="1" smtClean="0">
                <a:solidFill>
                  <a:schemeClr val="tx1"/>
                </a:solidFill>
                <a:latin typeface="Times New Roman" pitchFamily="18" charset="0"/>
                <a:ea typeface="+mn-ea"/>
                <a:cs typeface="Times New Roman" pitchFamily="18" charset="0"/>
              </a:rPr>
              <a:t>Mayers</a:t>
            </a:r>
            <a:r>
              <a:rPr lang="en-US" sz="1200" kern="1200" dirty="0" smtClean="0">
                <a:solidFill>
                  <a:schemeClr val="tx1"/>
                </a:solidFill>
                <a:latin typeface="Times New Roman" pitchFamily="18" charset="0"/>
                <a:ea typeface="+mn-ea"/>
                <a:cs typeface="Times New Roman" pitchFamily="18" charset="0"/>
              </a:rPr>
              <a:t>,</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2004</a:t>
            </a:r>
            <a:r>
              <a:rPr lang="en-US" sz="1200" kern="1200" dirty="0" smtClean="0">
                <a:solidFill>
                  <a:schemeClr val="tx1"/>
                </a:solidFill>
                <a:latin typeface="Times New Roman" pitchFamily="18" charset="0"/>
                <a:ea typeface="+mn-ea"/>
                <a:cs typeface="Times New Roman" pitchFamily="18" charset="0"/>
              </a:rPr>
              <a:t>)</a:t>
            </a:r>
            <a:r>
              <a:rPr lang="en-US" baseline="0" dirty="0" smtClean="0">
                <a:latin typeface="Times New Roman" pitchFamily="18" charset="0"/>
                <a:cs typeface="Times New Roman" pitchFamily="18" charset="0"/>
              </a:rPr>
              <a:t>. Operating data needs to be procured at certain time intervals like  after two weeks. The staff is expected to be gathering periodically during operational hours to table progress. Finally, evaluating the strategy will involve discussions with the execution team to evaluate the progress and needs of the plan. </a:t>
            </a:r>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6EAE875-66F9-4301-8574-B6757CA65357}" type="datetimeFigureOut">
              <a:rPr lang="en-US" smtClean="0"/>
              <a:pPr/>
              <a:t>1/17/2019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2391577F-9F6A-4E19-A5D2-B163BDC90E82}"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6EAE875-66F9-4301-8574-B6757CA65357}" type="datetimeFigureOut">
              <a:rPr lang="en-US" smtClean="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2391577F-9F6A-4E19-A5D2-B163BDC90E8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6EAE875-66F9-4301-8574-B6757CA65357}" type="datetimeFigureOut">
              <a:rPr lang="en-US" smtClean="0"/>
              <a:pPr/>
              <a:t>1/17/2019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6EAE875-66F9-4301-8574-B6757CA65357}" type="datetimeFigureOut">
              <a:rPr lang="en-US" smtClean="0"/>
              <a:pPr/>
              <a:t>1/17/2019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AE875-66F9-4301-8574-B6757CA65357}" type="datetimeFigureOut">
              <a:rPr lang="en-US" smtClean="0"/>
              <a:pPr/>
              <a:t>1/17/2019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6EAE875-66F9-4301-8574-B6757CA65357}" type="datetimeFigureOut">
              <a:rPr lang="en-US" smtClean="0"/>
              <a:pPr/>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6EAE875-66F9-4301-8574-B6757CA65357}" type="datetimeFigureOut">
              <a:rPr lang="en-US" smtClean="0"/>
              <a:pPr/>
              <a:t>1/17/2019</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391577F-9F6A-4E19-A5D2-B163BDC90E82}"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066800"/>
            <a:ext cx="7696200" cy="1295400"/>
          </a:xfrm>
        </p:spPr>
        <p:txBody>
          <a:bodyPr/>
          <a:lstStyle/>
          <a:p>
            <a:r>
              <a:rPr lang="en-US" dirty="0" smtClean="0">
                <a:latin typeface="Times New Roman" pitchFamily="18" charset="0"/>
                <a:cs typeface="Times New Roman" pitchFamily="18" charset="0"/>
              </a:rPr>
              <a:t>Strategic plan</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590800"/>
            <a:ext cx="6400800" cy="2493498"/>
          </a:xfrm>
        </p:spPr>
        <p:txBody>
          <a:bodyPr>
            <a:normAutofit fontScale="47500" lnSpcReduction="20000"/>
          </a:bodyPr>
          <a:lstStyle/>
          <a:p>
            <a:pPr>
              <a:lnSpc>
                <a:spcPct val="220000"/>
              </a:lnSpc>
            </a:pPr>
            <a:r>
              <a:rPr lang="en-US" dirty="0" smtClean="0">
                <a:latin typeface="Times New Roman" pitchFamily="18" charset="0"/>
                <a:cs typeface="Times New Roman" pitchFamily="18" charset="0"/>
              </a:rPr>
              <a:t>Student’s Name</a:t>
            </a:r>
          </a:p>
          <a:p>
            <a:pPr>
              <a:lnSpc>
                <a:spcPct val="220000"/>
              </a:lnSpc>
            </a:pPr>
            <a:r>
              <a:rPr lang="en-US" dirty="0" smtClean="0">
                <a:latin typeface="Times New Roman" pitchFamily="18" charset="0"/>
                <a:cs typeface="Times New Roman" pitchFamily="18" charset="0"/>
              </a:rPr>
              <a:t>Professor’s Name</a:t>
            </a:r>
          </a:p>
          <a:p>
            <a:pPr>
              <a:lnSpc>
                <a:spcPct val="220000"/>
              </a:lnSpc>
            </a:pPr>
            <a:r>
              <a:rPr lang="en-US" dirty="0" smtClean="0">
                <a:latin typeface="Times New Roman" pitchFamily="18" charset="0"/>
                <a:cs typeface="Times New Roman" pitchFamily="18" charset="0"/>
              </a:rPr>
              <a:t>Course Title</a:t>
            </a:r>
          </a:p>
          <a:p>
            <a:pPr>
              <a:lnSpc>
                <a:spcPct val="220000"/>
              </a:lnSpc>
            </a:pPr>
            <a:r>
              <a:rPr lang="en-US" dirty="0" smtClean="0">
                <a:latin typeface="Times New Roman" pitchFamily="18" charset="0"/>
                <a:cs typeface="Times New Roman" pitchFamily="18" charset="0"/>
              </a:rPr>
              <a:t>Date of Submission</a:t>
            </a:r>
          </a:p>
          <a:p>
            <a:pPr>
              <a:lnSpc>
                <a:spcPct val="220000"/>
              </a:lnSpc>
            </a:pPr>
            <a:r>
              <a:rPr lang="en-US" dirty="0" smtClean="0">
                <a:latin typeface="Times New Roman" pitchFamily="18" charset="0"/>
                <a:cs typeface="Times New Roman" pitchFamily="18" charset="0"/>
              </a:rPr>
              <a:t>Institutional Affiliation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48963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229600" cy="1752600"/>
          </a:xfrm>
        </p:spPr>
        <p:txBody>
          <a:bodyPr/>
          <a:lstStyle/>
          <a:p>
            <a:r>
              <a:rPr lang="en-US" dirty="0">
                <a:latin typeface="Times New Roman" pitchFamily="18" charset="0"/>
                <a:cs typeface="Times New Roman" pitchFamily="18" charset="0"/>
              </a:rPr>
              <a:t>HEALTH CARE AND SAFETY IMPROVEMENT</a:t>
            </a:r>
          </a:p>
        </p:txBody>
      </p:sp>
      <p:sp>
        <p:nvSpPr>
          <p:cNvPr id="3" name="Subtitle 2"/>
          <p:cNvSpPr>
            <a:spLocks noGrp="1"/>
          </p:cNvSpPr>
          <p:nvPr>
            <p:ph type="subTitle" idx="1"/>
          </p:nvPr>
        </p:nvSpPr>
        <p:spPr>
          <a:xfrm>
            <a:off x="304800" y="2286000"/>
            <a:ext cx="8305800" cy="4267200"/>
          </a:xfrm>
        </p:spPr>
        <p:txBody>
          <a:bodyPr/>
          <a:lstStyle/>
          <a:p>
            <a:pPr marL="457200" indent="-457200" algn="l">
              <a:lnSpc>
                <a:spcPct val="150000"/>
              </a:lnSpc>
              <a:buFont typeface="Wingdings" pitchFamily="2" charset="2"/>
              <a:buChar char="Ø"/>
            </a:pPr>
            <a:r>
              <a:rPr lang="en-US" dirty="0">
                <a:latin typeface="Times New Roman" pitchFamily="18" charset="0"/>
                <a:cs typeface="Times New Roman" pitchFamily="18" charset="0"/>
              </a:rPr>
              <a:t>The hospital management is coming up with an improvement plan. </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The plan will employ strategies to ensure positive outcomes.</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Improvement will enhance the hospital’s </a:t>
            </a:r>
            <a:r>
              <a:rPr lang="en-US" dirty="0" smtClean="0">
                <a:latin typeface="Times New Roman" pitchFamily="18" charset="0"/>
                <a:cs typeface="Times New Roman" pitchFamily="18" charset="0"/>
              </a:rPr>
              <a:t>status.</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GOALS</a:t>
            </a:r>
          </a:p>
        </p:txBody>
      </p:sp>
      <p:sp>
        <p:nvSpPr>
          <p:cNvPr id="3" name="Content Placeholder 2"/>
          <p:cNvSpPr>
            <a:spLocks noGrp="1"/>
          </p:cNvSpPr>
          <p:nvPr>
            <p:ph idx="1"/>
          </p:nvPr>
        </p:nvSpPr>
        <p:spPr/>
        <p:txBody>
          <a:bodyPr/>
          <a:lstStyle/>
          <a:p>
            <a:pPr marL="137160" indent="0">
              <a:buNone/>
            </a:pPr>
            <a:r>
              <a:rPr lang="en-US" dirty="0">
                <a:latin typeface="Times New Roman" pitchFamily="18" charset="0"/>
                <a:cs typeface="Times New Roman" pitchFamily="18" charset="0"/>
              </a:rPr>
              <a:t>This strategic plan aims </a:t>
            </a:r>
            <a:r>
              <a:rPr lang="en-US" dirty="0" smtClean="0">
                <a:latin typeface="Times New Roman" pitchFamily="18" charset="0"/>
                <a:cs typeface="Times New Roman" pitchFamily="18" charset="0"/>
              </a:rPr>
              <a:t>at:</a:t>
            </a:r>
            <a:endParaRPr lang="en-US" dirty="0">
              <a:latin typeface="Times New Roman" pitchFamily="18" charset="0"/>
              <a:cs typeface="Times New Roman" pitchFamily="18" charset="0"/>
            </a:endParaRPr>
          </a:p>
          <a:p>
            <a:pPr>
              <a:lnSpc>
                <a:spcPct val="150000"/>
              </a:lnSpc>
              <a:buFont typeface="Wingdings" pitchFamily="2" charset="2"/>
              <a:buChar char="Ø"/>
            </a:pPr>
            <a:r>
              <a:rPr lang="en-US" dirty="0">
                <a:latin typeface="Times New Roman" pitchFamily="18" charset="0"/>
                <a:cs typeface="Times New Roman" pitchFamily="18" charset="0"/>
              </a:rPr>
              <a:t>Providing better health care services.</a:t>
            </a:r>
          </a:p>
          <a:p>
            <a:pPr>
              <a:lnSpc>
                <a:spcPct val="150000"/>
              </a:lnSpc>
              <a:buFont typeface="Wingdings" pitchFamily="2" charset="2"/>
              <a:buChar char="Ø"/>
            </a:pPr>
            <a:r>
              <a:rPr lang="en-US" dirty="0">
                <a:latin typeface="Times New Roman" pitchFamily="18" charset="0"/>
                <a:cs typeface="Times New Roman" pitchFamily="18" charset="0"/>
              </a:rPr>
              <a:t>Reducing unsafe health practices.</a:t>
            </a:r>
          </a:p>
          <a:p>
            <a:pPr>
              <a:lnSpc>
                <a:spcPct val="150000"/>
              </a:lnSpc>
              <a:buFont typeface="Wingdings" pitchFamily="2" charset="2"/>
              <a:buChar char="Ø"/>
            </a:pPr>
            <a:r>
              <a:rPr lang="en-US" dirty="0">
                <a:latin typeface="Times New Roman" pitchFamily="18" charset="0"/>
                <a:cs typeface="Times New Roman" pitchFamily="18" charset="0"/>
              </a:rPr>
              <a:t>Helping the hospital become </a:t>
            </a:r>
            <a:r>
              <a:rPr lang="en-US" dirty="0" smtClean="0">
                <a:latin typeface="Times New Roman" pitchFamily="18" charset="0"/>
                <a:cs typeface="Times New Roman" pitchFamily="18" charset="0"/>
              </a:rPr>
              <a:t>stable. </a:t>
            </a:r>
            <a:endParaRPr lang="en-US" dirty="0">
              <a:latin typeface="Times New Roman" pitchFamily="18" charset="0"/>
              <a:cs typeface="Times New Roman" pitchFamily="18" charset="0"/>
            </a:endParaRPr>
          </a:p>
          <a:p>
            <a:pPr>
              <a:lnSpc>
                <a:spcPct val="150000"/>
              </a:lnSpc>
              <a:buFont typeface="Wingdings" pitchFamily="2" charset="2"/>
              <a:buChar char="Ø"/>
            </a:pPr>
            <a:r>
              <a:rPr lang="en-US" dirty="0">
                <a:latin typeface="Times New Roman" pitchFamily="18" charset="0"/>
                <a:cs typeface="Times New Roman" pitchFamily="18" charset="0"/>
              </a:rPr>
              <a:t>Improving reliability in health services provision.</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6303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229600" cy="1828800"/>
          </a:xfrm>
        </p:spPr>
        <p:txBody>
          <a:bodyPr/>
          <a:lstStyle/>
          <a:p>
            <a:r>
              <a:rPr lang="en-US" dirty="0" smtClean="0">
                <a:latin typeface="Times New Roman" pitchFamily="18" charset="0"/>
                <a:cs typeface="Times New Roman" pitchFamily="18" charset="0"/>
              </a:rPr>
              <a:t>Plan strategies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2286000"/>
            <a:ext cx="8305800" cy="4191000"/>
          </a:xfrm>
        </p:spPr>
        <p:txBody>
          <a:bodyPr>
            <a:normAutofit fontScale="92500"/>
          </a:bodyPr>
          <a:lstStyle/>
          <a:p>
            <a:pPr marL="457200" indent="-457200" algn="l">
              <a:lnSpc>
                <a:spcPct val="150000"/>
              </a:lnSpc>
              <a:buFont typeface="Wingdings" pitchFamily="2" charset="2"/>
              <a:buChar char="Ø"/>
            </a:pPr>
            <a:r>
              <a:rPr lang="en-US" dirty="0" smtClean="0">
                <a:latin typeface="Times New Roman" pitchFamily="18" charset="0"/>
                <a:cs typeface="Times New Roman" pitchFamily="18" charset="0"/>
              </a:rPr>
              <a:t>The major strategy to be applied is the SWOT </a:t>
            </a:r>
            <a:r>
              <a:rPr lang="en-US" dirty="0" smtClean="0">
                <a:latin typeface="Times New Roman" pitchFamily="18" charset="0"/>
                <a:cs typeface="Times New Roman" pitchFamily="18" charset="0"/>
              </a:rPr>
              <a:t>analysis.</a:t>
            </a:r>
          </a:p>
          <a:p>
            <a:pPr marL="457200" indent="-457200" algn="l">
              <a:lnSpc>
                <a:spcPct val="150000"/>
              </a:lnSpc>
              <a:buFont typeface="Wingdings" pitchFamily="2" charset="2"/>
              <a:buChar char="Ø"/>
            </a:pPr>
            <a:r>
              <a:rPr lang="en-US" dirty="0" smtClean="0">
                <a:latin typeface="Times New Roman" pitchFamily="18" charset="0"/>
                <a:cs typeface="Times New Roman" pitchFamily="18" charset="0"/>
              </a:rPr>
              <a:t>This </a:t>
            </a:r>
            <a:r>
              <a:rPr lang="en-US" dirty="0" smtClean="0">
                <a:latin typeface="Times New Roman" pitchFamily="18" charset="0"/>
                <a:cs typeface="Times New Roman" pitchFamily="18" charset="0"/>
              </a:rPr>
              <a:t>system analyses the hospital’s </a:t>
            </a:r>
            <a:r>
              <a:rPr lang="en-US" dirty="0" smtClean="0">
                <a:latin typeface="Times New Roman" pitchFamily="18" charset="0"/>
                <a:cs typeface="Times New Roman" pitchFamily="18" charset="0"/>
              </a:rPr>
              <a:t>internal;</a:t>
            </a:r>
          </a:p>
          <a:p>
            <a:pPr algn="l">
              <a:lnSpc>
                <a:spcPct val="150000"/>
              </a:lnSpc>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Strengths,</a:t>
            </a:r>
          </a:p>
          <a:p>
            <a:pPr algn="l">
              <a:lnSpc>
                <a:spcPct val="150000"/>
              </a:lnSpc>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Weaknesses,</a:t>
            </a:r>
            <a:endParaRPr lang="en-US" dirty="0">
              <a:latin typeface="Times New Roman" pitchFamily="18" charset="0"/>
              <a:cs typeface="Times New Roman" pitchFamily="18" charset="0"/>
            </a:endParaRPr>
          </a:p>
          <a:p>
            <a:pPr algn="l">
              <a:lnSpc>
                <a:spcPct val="150000"/>
              </a:lnSpc>
            </a:pPr>
            <a:r>
              <a:rPr lang="en-US" dirty="0" smtClean="0">
                <a:latin typeface="Times New Roman" pitchFamily="18" charset="0"/>
                <a:cs typeface="Times New Roman" pitchFamily="18" charset="0"/>
              </a:rPr>
              <a:t>			Opportunities and</a:t>
            </a:r>
          </a:p>
          <a:p>
            <a:pPr algn="l">
              <a:lnSpc>
                <a:spcPct val="150000"/>
              </a:lnSpc>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Threats .</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
            <a:ext cx="8229600" cy="1524000"/>
          </a:xfrm>
        </p:spPr>
        <p:txBody>
          <a:bodyPr/>
          <a:lstStyle/>
          <a:p>
            <a:r>
              <a:rPr lang="en-US" dirty="0" smtClean="0">
                <a:latin typeface="Times New Roman" pitchFamily="18" charset="0"/>
                <a:cs typeface="Times New Roman" pitchFamily="18" charset="0"/>
              </a:rPr>
              <a:t>strengths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2286000"/>
            <a:ext cx="8382000" cy="3505200"/>
          </a:xfrm>
        </p:spPr>
        <p:txBody>
          <a:bodyPr/>
          <a:lstStyle/>
          <a:p>
            <a:pPr algn="l">
              <a:lnSpc>
                <a:spcPct val="200000"/>
              </a:lnSpc>
              <a:buFont typeface="Wingdings" pitchFamily="2" charset="2"/>
              <a:buChar char="Ø"/>
            </a:pPr>
            <a:r>
              <a:rPr lang="en-US" dirty="0" smtClean="0">
                <a:latin typeface="Times New Roman" pitchFamily="18" charset="0"/>
                <a:cs typeface="Times New Roman" pitchFamily="18" charset="0"/>
              </a:rPr>
              <a:t> A strong cohesion and team work.</a:t>
            </a:r>
          </a:p>
          <a:p>
            <a:pPr algn="l">
              <a:lnSpc>
                <a:spcPct val="200000"/>
              </a:lnSpc>
              <a:buFont typeface="Wingdings" pitchFamily="2" charset="2"/>
              <a:buChar char="Ø"/>
            </a:pPr>
            <a:r>
              <a:rPr lang="en-US" dirty="0" smtClean="0">
                <a:latin typeface="Times New Roman" pitchFamily="18" charset="0"/>
                <a:cs typeface="Times New Roman" pitchFamily="18" charset="0"/>
              </a:rPr>
              <a:t> High commitment levels.</a:t>
            </a:r>
          </a:p>
          <a:p>
            <a:pPr algn="l">
              <a:lnSpc>
                <a:spcPct val="200000"/>
              </a:lnSpc>
              <a:buFont typeface="Wingdings" pitchFamily="2" charset="2"/>
              <a:buChar char="Ø"/>
            </a:pPr>
            <a:r>
              <a:rPr lang="en-US" dirty="0" smtClean="0">
                <a:latin typeface="Times New Roman" pitchFamily="18" charset="0"/>
                <a:cs typeface="Times New Roman" pitchFamily="18" charset="0"/>
              </a:rPr>
              <a:t> Quality staff.</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229600" cy="1828800"/>
          </a:xfrm>
        </p:spPr>
        <p:txBody>
          <a:bodyPr/>
          <a:lstStyle/>
          <a:p>
            <a:r>
              <a:rPr lang="en-US" dirty="0" smtClean="0">
                <a:latin typeface="Times New Roman" pitchFamily="18" charset="0"/>
                <a:cs typeface="Times New Roman" pitchFamily="18" charset="0"/>
              </a:rPr>
              <a:t>weaknesses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457200" y="2514600"/>
            <a:ext cx="8382000" cy="3962400"/>
          </a:xfrm>
        </p:spPr>
        <p:txBody>
          <a:bodyPr/>
          <a:lstStyle/>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There is poor patient experience on care and </a:t>
            </a:r>
            <a:r>
              <a:rPr lang="en-US" dirty="0" smtClean="0">
                <a:latin typeface="Times New Roman" pitchFamily="18" charset="0"/>
                <a:cs typeface="Times New Roman" pitchFamily="18" charset="0"/>
              </a:rPr>
              <a:t>safety.</a:t>
            </a:r>
            <a:endParaRPr lang="en-US" dirty="0" smtClean="0">
              <a:latin typeface="Times New Roman" pitchFamily="18" charset="0"/>
              <a:cs typeface="Times New Roman" pitchFamily="18" charset="0"/>
            </a:endParaRP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Minimal involvement and recruitment of young </a:t>
            </a:r>
            <a:r>
              <a:rPr lang="en-US" dirty="0" err="1" smtClean="0">
                <a:latin typeface="Times New Roman" pitchFamily="18" charset="0"/>
                <a:cs typeface="Times New Roman" pitchFamily="18" charset="0"/>
              </a:rPr>
              <a:t>proteges</a:t>
            </a:r>
            <a:r>
              <a:rPr lang="en-US"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Strained </a:t>
            </a:r>
            <a:r>
              <a:rPr lang="en-US" dirty="0" smtClean="0">
                <a:latin typeface="Times New Roman" pitchFamily="18" charset="0"/>
                <a:cs typeface="Times New Roman" pitchFamily="18" charset="0"/>
              </a:rPr>
              <a:t>financial resources.</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229600" cy="1828800"/>
          </a:xfrm>
        </p:spPr>
        <p:txBody>
          <a:bodyPr/>
          <a:lstStyle/>
          <a:p>
            <a:r>
              <a:rPr lang="en-US" dirty="0" smtClean="0">
                <a:latin typeface="Times New Roman" pitchFamily="18" charset="0"/>
                <a:cs typeface="Times New Roman" pitchFamily="18" charset="0"/>
              </a:rPr>
              <a:t>Strategies to feed the requirements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762000" y="2438400"/>
            <a:ext cx="7848600" cy="3962400"/>
          </a:xfrm>
        </p:spPr>
        <p:txBody>
          <a:bodyPr/>
          <a:lstStyle/>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Rallying with financial </a:t>
            </a:r>
            <a:r>
              <a:rPr lang="en-US" dirty="0" smtClean="0">
                <a:latin typeface="Times New Roman" pitchFamily="18" charset="0"/>
                <a:cs typeface="Times New Roman" pitchFamily="18" charset="0"/>
              </a:rPr>
              <a:t>donors.</a:t>
            </a:r>
            <a:endParaRPr lang="en-US" dirty="0" smtClean="0">
              <a:latin typeface="Times New Roman" pitchFamily="18" charset="0"/>
              <a:cs typeface="Times New Roman" pitchFamily="18" charset="0"/>
            </a:endParaRP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Organ and blood </a:t>
            </a:r>
            <a:r>
              <a:rPr lang="en-US" dirty="0" smtClean="0">
                <a:latin typeface="Times New Roman" pitchFamily="18" charset="0"/>
                <a:cs typeface="Times New Roman" pitchFamily="18" charset="0"/>
              </a:rPr>
              <a:t>donations.</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smtClean="0">
                <a:latin typeface="Times New Roman" pitchFamily="18" charset="0"/>
                <a:cs typeface="Times New Roman" pitchFamily="18" charset="0"/>
              </a:rPr>
              <a:t>Opportunities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2514600"/>
            <a:ext cx="8534400" cy="3886200"/>
          </a:xfrm>
        </p:spPr>
        <p:txBody>
          <a:bodyPr/>
          <a:lstStyle/>
          <a:p>
            <a:pPr marL="457200" indent="-457200" algn="l">
              <a:lnSpc>
                <a:spcPct val="200000"/>
              </a:lnSpc>
              <a:buFont typeface="Wingdings" pitchFamily="2" charset="2"/>
              <a:buChar char="Ø"/>
            </a:pPr>
            <a:r>
              <a:rPr lang="en-US" dirty="0" smtClean="0"/>
              <a:t>Utilizing government  grants funds.</a:t>
            </a:r>
          </a:p>
          <a:p>
            <a:pPr marL="457200" indent="-457200" algn="l">
              <a:lnSpc>
                <a:spcPct val="200000"/>
              </a:lnSpc>
              <a:buFont typeface="Wingdings" pitchFamily="2" charset="2"/>
              <a:buChar char="Ø"/>
            </a:pPr>
            <a:r>
              <a:rPr lang="en-US" dirty="0" smtClean="0"/>
              <a:t>Proper execution and compliance.</a:t>
            </a:r>
          </a:p>
          <a:p>
            <a:pPr marL="457200" indent="-457200" algn="l">
              <a:lnSpc>
                <a:spcPct val="200000"/>
              </a:lnSpc>
              <a:buFont typeface="Wingdings" pitchFamily="2" charset="2"/>
              <a:buChar char="Ø"/>
            </a:pPr>
            <a:r>
              <a:rPr lang="en-US" dirty="0" smtClean="0"/>
              <a:t>Instilling culture change.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609600"/>
            <a:ext cx="8229600" cy="1371600"/>
          </a:xfrm>
        </p:spPr>
        <p:txBody>
          <a:bodyPr/>
          <a:lstStyle/>
          <a:p>
            <a:r>
              <a:rPr lang="en-US" dirty="0" smtClean="0">
                <a:latin typeface="Times New Roman" pitchFamily="18" charset="0"/>
                <a:cs typeface="Times New Roman" pitchFamily="18" charset="0"/>
              </a:rPr>
              <a:t>Culture change</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457200" y="2209800"/>
            <a:ext cx="7620000" cy="3810000"/>
          </a:xfrm>
        </p:spPr>
        <p:txBody>
          <a:bodyPr/>
          <a:lstStyle/>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Introduction of modern </a:t>
            </a:r>
            <a:r>
              <a:rPr lang="en-US" dirty="0" smtClean="0">
                <a:latin typeface="Times New Roman" pitchFamily="18" charset="0"/>
                <a:cs typeface="Times New Roman" pitchFamily="18" charset="0"/>
              </a:rPr>
              <a:t>technologies.</a:t>
            </a:r>
            <a:endParaRPr lang="en-US" dirty="0" smtClean="0">
              <a:latin typeface="Times New Roman" pitchFamily="18" charset="0"/>
              <a:cs typeface="Times New Roman" pitchFamily="18" charset="0"/>
            </a:endParaRP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Community awareness </a:t>
            </a:r>
            <a:r>
              <a:rPr lang="en-US" dirty="0" smtClean="0">
                <a:latin typeface="Times New Roman" pitchFamily="18" charset="0"/>
                <a:cs typeface="Times New Roman" pitchFamily="18" charset="0"/>
              </a:rPr>
              <a:t>programs.</a:t>
            </a: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229600" cy="1828800"/>
          </a:xfrm>
        </p:spPr>
        <p:txBody>
          <a:bodyPr/>
          <a:lstStyle/>
          <a:p>
            <a:r>
              <a:rPr lang="en-US" dirty="0" smtClean="0">
                <a:latin typeface="Times New Roman" pitchFamily="18" charset="0"/>
                <a:cs typeface="Times New Roman" pitchFamily="18" charset="0"/>
              </a:rPr>
              <a:t>Threats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762000" y="2590800"/>
            <a:ext cx="7543800" cy="3429000"/>
          </a:xfrm>
        </p:spPr>
        <p:txBody>
          <a:bodyPr/>
          <a:lstStyle/>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Financial </a:t>
            </a:r>
            <a:r>
              <a:rPr lang="en-US" dirty="0" smtClean="0">
                <a:latin typeface="Times New Roman" pitchFamily="18" charset="0"/>
                <a:cs typeface="Times New Roman" pitchFamily="18" charset="0"/>
              </a:rPr>
              <a:t>threats.</a:t>
            </a:r>
            <a:endParaRPr lang="en-US" dirty="0" smtClean="0">
              <a:latin typeface="Times New Roman" pitchFamily="18" charset="0"/>
              <a:cs typeface="Times New Roman" pitchFamily="18" charset="0"/>
            </a:endParaRP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Lack of </a:t>
            </a:r>
            <a:r>
              <a:rPr lang="en-US" dirty="0" smtClean="0">
                <a:latin typeface="Times New Roman" pitchFamily="18" charset="0"/>
                <a:cs typeface="Times New Roman" pitchFamily="18" charset="0"/>
              </a:rPr>
              <a:t>transparency.</a:t>
            </a:r>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8229600" cy="1524000"/>
          </a:xfrm>
        </p:spPr>
        <p:txBody>
          <a:bodyPr/>
          <a:lstStyle/>
          <a:p>
            <a:r>
              <a:rPr lang="en-US" dirty="0" smtClean="0">
                <a:latin typeface="Times New Roman" pitchFamily="18" charset="0"/>
                <a:cs typeface="Times New Roman" pitchFamily="18" charset="0"/>
              </a:rPr>
              <a:t>Leadership theory</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838200" y="2590800"/>
            <a:ext cx="7315200" cy="3810000"/>
          </a:xfrm>
        </p:spPr>
        <p:txBody>
          <a:bodyPr/>
          <a:lstStyle/>
          <a:p>
            <a:pPr marL="457200" indent="-457200" algn="l">
              <a:lnSpc>
                <a:spcPct val="200000"/>
              </a:lnSpc>
              <a:buFont typeface="Wingdings" pitchFamily="2" charset="2"/>
              <a:buChar char="Ø"/>
            </a:pPr>
            <a:r>
              <a:rPr lang="en-US" dirty="0" smtClean="0"/>
              <a:t>Behavioral </a:t>
            </a:r>
            <a:r>
              <a:rPr lang="en-US" dirty="0" smtClean="0"/>
              <a:t>theory.</a:t>
            </a:r>
            <a:endParaRPr lang="en-US" dirty="0" smtClean="0"/>
          </a:p>
          <a:p>
            <a:pPr marL="457200" indent="-457200" algn="l">
              <a:lnSpc>
                <a:spcPct val="200000"/>
              </a:lnSpc>
              <a:buFont typeface="Wingdings" pitchFamily="2" charset="2"/>
              <a:buChar char="Ø"/>
            </a:pPr>
            <a:r>
              <a:rPr lang="en-US" dirty="0" smtClean="0"/>
              <a:t>Contingency theory.</a:t>
            </a:r>
            <a:endParaRPr lang="en-US" dirty="0" smtClean="0"/>
          </a:p>
          <a:p>
            <a:pPr marL="457200" indent="-457200" algn="l">
              <a:lnSpc>
                <a:spcPct val="200000"/>
              </a:lnSpc>
              <a:buFont typeface="Wingdings" pitchFamily="2" charset="2"/>
              <a:buChar char="Ø"/>
            </a:pPr>
            <a:r>
              <a:rPr lang="en-US" dirty="0" smtClean="0"/>
              <a:t>Transformational leadership. </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smtClean="0">
                <a:latin typeface="Times New Roman" pitchFamily="18" charset="0"/>
                <a:cs typeface="Times New Roman" pitchFamily="18" charset="0"/>
              </a:rPr>
              <a:t>Strategies execution</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2286000"/>
            <a:ext cx="8382000" cy="3886200"/>
          </a:xfrm>
        </p:spPr>
        <p:txBody>
          <a:bodyPr/>
          <a:lstStyle/>
          <a:p>
            <a:pPr marL="457200" indent="-457200" algn="l">
              <a:lnSpc>
                <a:spcPct val="150000"/>
              </a:lnSpc>
              <a:buFont typeface="Wingdings" pitchFamily="2" charset="2"/>
              <a:buChar char="Ø"/>
            </a:pPr>
            <a:r>
              <a:rPr lang="en-US" dirty="0" smtClean="0"/>
              <a:t>This is the process of implementing the plan.</a:t>
            </a:r>
          </a:p>
          <a:p>
            <a:pPr marL="457200" indent="-457200" algn="l">
              <a:lnSpc>
                <a:spcPct val="150000"/>
              </a:lnSpc>
              <a:buFont typeface="Wingdings" pitchFamily="2" charset="2"/>
              <a:buChar char="Ø"/>
            </a:pPr>
            <a:r>
              <a:rPr lang="en-US" dirty="0" smtClean="0"/>
              <a:t>It </a:t>
            </a:r>
            <a:r>
              <a:rPr lang="en-US" dirty="0" smtClean="0"/>
              <a:t>involves;</a:t>
            </a:r>
            <a:endParaRPr lang="en-US" dirty="0"/>
          </a:p>
          <a:p>
            <a:pPr algn="l">
              <a:lnSpc>
                <a:spcPct val="150000"/>
              </a:lnSpc>
            </a:pPr>
            <a:r>
              <a:rPr lang="en-US" dirty="0" smtClean="0"/>
              <a:t>	</a:t>
            </a:r>
            <a:r>
              <a:rPr lang="en-US" dirty="0" smtClean="0"/>
              <a:t>	People,</a:t>
            </a:r>
            <a:endParaRPr lang="en-US" dirty="0"/>
          </a:p>
          <a:p>
            <a:pPr algn="l">
              <a:lnSpc>
                <a:spcPct val="150000"/>
              </a:lnSpc>
            </a:pPr>
            <a:r>
              <a:rPr lang="en-US" dirty="0" smtClean="0"/>
              <a:t>	</a:t>
            </a:r>
            <a:r>
              <a:rPr lang="en-US" dirty="0" smtClean="0"/>
              <a:t>	Strategy and</a:t>
            </a:r>
            <a:endParaRPr lang="en-US" dirty="0"/>
          </a:p>
          <a:p>
            <a:pPr algn="l">
              <a:lnSpc>
                <a:spcPct val="150000"/>
              </a:lnSpc>
            </a:pPr>
            <a:r>
              <a:rPr lang="en-US" dirty="0" smtClean="0"/>
              <a:t>	</a:t>
            </a:r>
            <a:r>
              <a:rPr lang="en-US" dirty="0" smtClean="0"/>
              <a:t>	Operations.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229600" cy="1600200"/>
          </a:xfrm>
        </p:spPr>
        <p:txBody>
          <a:bodyPr/>
          <a:lstStyle/>
          <a:p>
            <a:r>
              <a:rPr lang="en-US" dirty="0" smtClean="0">
                <a:latin typeface="Times New Roman" pitchFamily="18" charset="0"/>
                <a:cs typeface="Times New Roman" pitchFamily="18" charset="0"/>
              </a:rPr>
              <a:t>Stages of </a:t>
            </a:r>
            <a:r>
              <a:rPr lang="en-US" dirty="0" smtClean="0">
                <a:latin typeface="Times New Roman" pitchFamily="18" charset="0"/>
                <a:cs typeface="Times New Roman" pitchFamily="18" charset="0"/>
              </a:rPr>
              <a:t>implementation</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2133600"/>
            <a:ext cx="8382000" cy="4191000"/>
          </a:xfrm>
        </p:spPr>
        <p:txBody>
          <a:bodyPr>
            <a:normAutofit fontScale="92500" lnSpcReduction="10000"/>
          </a:bodyPr>
          <a:lstStyle/>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Formulating a </a:t>
            </a:r>
            <a:r>
              <a:rPr lang="en-US" dirty="0" smtClean="0">
                <a:latin typeface="Times New Roman" pitchFamily="18" charset="0"/>
                <a:cs typeface="Times New Roman" pitchFamily="18" charset="0"/>
              </a:rPr>
              <a:t>strategy.</a:t>
            </a:r>
            <a:endParaRPr lang="en-US" dirty="0" smtClean="0">
              <a:latin typeface="Times New Roman" pitchFamily="18" charset="0"/>
              <a:cs typeface="Times New Roman" pitchFamily="18" charset="0"/>
            </a:endParaRP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Planning for the </a:t>
            </a:r>
            <a:r>
              <a:rPr lang="en-US" dirty="0" smtClean="0">
                <a:latin typeface="Times New Roman" pitchFamily="18" charset="0"/>
                <a:cs typeface="Times New Roman" pitchFamily="18" charset="0"/>
              </a:rPr>
              <a:t>strategy.</a:t>
            </a:r>
            <a:endParaRPr lang="en-US" dirty="0" smtClean="0">
              <a:latin typeface="Times New Roman" pitchFamily="18" charset="0"/>
              <a:cs typeface="Times New Roman" pitchFamily="18" charset="0"/>
            </a:endParaRP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Allocate </a:t>
            </a:r>
            <a:r>
              <a:rPr lang="en-US" dirty="0" smtClean="0">
                <a:latin typeface="Times New Roman" pitchFamily="18" charset="0"/>
                <a:cs typeface="Times New Roman" pitchFamily="18" charset="0"/>
              </a:rPr>
              <a:t>duties.</a:t>
            </a:r>
            <a:endParaRPr lang="en-US" dirty="0" smtClean="0">
              <a:latin typeface="Times New Roman" pitchFamily="18" charset="0"/>
              <a:cs typeface="Times New Roman" pitchFamily="18" charset="0"/>
            </a:endParaRP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Plan for the </a:t>
            </a:r>
            <a:r>
              <a:rPr lang="en-US" dirty="0" smtClean="0">
                <a:latin typeface="Times New Roman" pitchFamily="18" charset="0"/>
                <a:cs typeface="Times New Roman" pitchFamily="18" charset="0"/>
              </a:rPr>
              <a:t>operations.</a:t>
            </a:r>
            <a:endParaRPr lang="en-US" dirty="0" smtClean="0">
              <a:latin typeface="Times New Roman" pitchFamily="18" charset="0"/>
              <a:cs typeface="Times New Roman" pitchFamily="18" charset="0"/>
            </a:endParaRPr>
          </a:p>
          <a:p>
            <a:pPr marL="457200" indent="-457200" algn="l">
              <a:lnSpc>
                <a:spcPct val="200000"/>
              </a:lnSpc>
              <a:buFont typeface="Wingdings" pitchFamily="2" charset="2"/>
              <a:buChar char="Ø"/>
            </a:pPr>
            <a:r>
              <a:rPr lang="en-US" dirty="0" smtClean="0">
                <a:latin typeface="Times New Roman" pitchFamily="18" charset="0"/>
                <a:cs typeface="Times New Roman" pitchFamily="18" charset="0"/>
              </a:rPr>
              <a:t>Monitoring and </a:t>
            </a:r>
            <a:r>
              <a:rPr lang="en-US" dirty="0" smtClean="0">
                <a:latin typeface="Times New Roman" pitchFamily="18" charset="0"/>
                <a:cs typeface="Times New Roman" pitchFamily="18" charset="0"/>
              </a:rPr>
              <a:t>supervision.</a:t>
            </a:r>
            <a:endParaRPr lang="en-US"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533400"/>
            <a:ext cx="8229600" cy="1752600"/>
          </a:xfrm>
        </p:spPr>
        <p:txBody>
          <a:bodyPr/>
          <a:lstStyle/>
          <a:p>
            <a:r>
              <a:rPr lang="en-US" dirty="0" smtClean="0">
                <a:latin typeface="Times New Roman" pitchFamily="18" charset="0"/>
                <a:cs typeface="Times New Roman" pitchFamily="18" charset="0"/>
              </a:rPr>
              <a:t>Operational recommendations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2438400"/>
            <a:ext cx="8458200" cy="3962400"/>
          </a:xfrm>
        </p:spPr>
        <p:txBody>
          <a:bodyPr/>
          <a:lstStyle/>
          <a:p>
            <a:pPr marL="457200" indent="-457200" algn="l">
              <a:lnSpc>
                <a:spcPct val="200000"/>
              </a:lnSpc>
              <a:buFont typeface="Wingdings" pitchFamily="2" charset="2"/>
              <a:buChar char="Ø"/>
            </a:pPr>
            <a:r>
              <a:rPr lang="en-US" dirty="0" smtClean="0"/>
              <a:t>Introduction of a working policy.</a:t>
            </a:r>
          </a:p>
          <a:p>
            <a:pPr marL="457200" indent="-457200" algn="l">
              <a:lnSpc>
                <a:spcPct val="200000"/>
              </a:lnSpc>
              <a:buFont typeface="Wingdings" pitchFamily="2" charset="2"/>
              <a:buChar char="Ø"/>
            </a:pPr>
            <a:r>
              <a:rPr lang="en-US" dirty="0" smtClean="0"/>
              <a:t>Proper guidelines.</a:t>
            </a:r>
          </a:p>
          <a:p>
            <a:pPr marL="457200" indent="-457200" algn="l">
              <a:lnSpc>
                <a:spcPct val="200000"/>
              </a:lnSpc>
              <a:buFont typeface="Wingdings" pitchFamily="2" charset="2"/>
              <a:buChar char="Ø"/>
            </a:pPr>
            <a:r>
              <a:rPr lang="en-US" dirty="0" smtClean="0"/>
              <a:t>Duties allocation.</a:t>
            </a:r>
          </a:p>
          <a:p>
            <a:pPr marL="457200" indent="-457200" algn="l">
              <a:lnSpc>
                <a:spcPct val="200000"/>
              </a:lnSpc>
              <a:buFont typeface="Wingdings" pitchFamily="2" charset="2"/>
              <a:buChar char="Ø"/>
            </a:pPr>
            <a:r>
              <a:rPr lang="en-US" dirty="0" smtClean="0"/>
              <a:t>Proper stipulation of schedule.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8229600" cy="1676400"/>
          </a:xfrm>
        </p:spPr>
        <p:txBody>
          <a:bodyPr/>
          <a:lstStyle/>
          <a:p>
            <a:r>
              <a:rPr lang="en-US" dirty="0" smtClean="0">
                <a:latin typeface="Times New Roman" pitchFamily="18" charset="0"/>
                <a:cs typeface="Times New Roman" pitchFamily="18" charset="0"/>
              </a:rPr>
              <a:t>Strategic control mechanism</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2057400"/>
            <a:ext cx="8229600" cy="4114800"/>
          </a:xfrm>
        </p:spPr>
        <p:txBody>
          <a:bodyPr>
            <a:normAutofit fontScale="92500" lnSpcReduction="20000"/>
          </a:bodyPr>
          <a:lstStyle/>
          <a:p>
            <a:pPr algn="l">
              <a:lnSpc>
                <a:spcPct val="200000"/>
              </a:lnSpc>
            </a:pPr>
            <a:r>
              <a:rPr lang="en-US" dirty="0" smtClean="0"/>
              <a:t>This is done through four </a:t>
            </a:r>
            <a:r>
              <a:rPr lang="en-US" dirty="0" smtClean="0"/>
              <a:t>methods;</a:t>
            </a:r>
            <a:endParaRPr lang="en-US" dirty="0" smtClean="0"/>
          </a:p>
          <a:p>
            <a:pPr algn="l">
              <a:lnSpc>
                <a:spcPct val="200000"/>
              </a:lnSpc>
            </a:pPr>
            <a:r>
              <a:rPr lang="en-US" dirty="0" smtClean="0"/>
              <a:t>	Controlling premises,</a:t>
            </a:r>
            <a:endParaRPr lang="en-US" dirty="0" smtClean="0"/>
          </a:p>
          <a:p>
            <a:pPr algn="l">
              <a:lnSpc>
                <a:spcPct val="200000"/>
              </a:lnSpc>
            </a:pPr>
            <a:r>
              <a:rPr lang="en-US" dirty="0" smtClean="0"/>
              <a:t>	Implementation,</a:t>
            </a:r>
            <a:endParaRPr lang="en-US" dirty="0" smtClean="0"/>
          </a:p>
          <a:p>
            <a:pPr algn="l">
              <a:lnSpc>
                <a:spcPct val="200000"/>
              </a:lnSpc>
            </a:pPr>
            <a:r>
              <a:rPr lang="en-US" dirty="0" smtClean="0"/>
              <a:t>	Special </a:t>
            </a:r>
            <a:r>
              <a:rPr lang="en-US" dirty="0" smtClean="0"/>
              <a:t>alert </a:t>
            </a:r>
            <a:r>
              <a:rPr lang="en-US" dirty="0" smtClean="0"/>
              <a:t>control and</a:t>
            </a:r>
            <a:endParaRPr lang="en-US" dirty="0" smtClean="0"/>
          </a:p>
          <a:p>
            <a:pPr algn="l">
              <a:lnSpc>
                <a:spcPct val="200000"/>
              </a:lnSpc>
            </a:pPr>
            <a:r>
              <a:rPr lang="en-US" dirty="0" smtClean="0"/>
              <a:t>	Surveillance.</a:t>
            </a:r>
            <a:endParaRPr lang="en-US" dirty="0" smtClean="0"/>
          </a:p>
          <a:p>
            <a:pPr>
              <a:lnSpc>
                <a:spcPct val="200000"/>
              </a:lnSpc>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09600"/>
            <a:ext cx="8229600" cy="1828800"/>
          </a:xfrm>
        </p:spPr>
        <p:txBody>
          <a:bodyPr/>
          <a:lstStyle/>
          <a:p>
            <a:r>
              <a:rPr lang="en-US" dirty="0" smtClean="0">
                <a:latin typeface="Times New Roman" pitchFamily="18" charset="0"/>
                <a:cs typeface="Times New Roman" pitchFamily="18" charset="0"/>
              </a:rPr>
              <a:t>BENCHMARKING</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2743200"/>
            <a:ext cx="8305800" cy="3581400"/>
          </a:xfrm>
        </p:spPr>
        <p:txBody>
          <a:bodyPr>
            <a:normAutofit fontScale="77500" lnSpcReduction="20000"/>
          </a:bodyPr>
          <a:lstStyle/>
          <a:p>
            <a:pPr algn="l">
              <a:lnSpc>
                <a:spcPct val="200000"/>
              </a:lnSpc>
            </a:pPr>
            <a:r>
              <a:rPr lang="en-US" dirty="0" smtClean="0"/>
              <a:t>Benchmarking involves the </a:t>
            </a:r>
            <a:r>
              <a:rPr lang="en-US" dirty="0" smtClean="0"/>
              <a:t>following;</a:t>
            </a:r>
            <a:endParaRPr lang="en-US" dirty="0" smtClean="0"/>
          </a:p>
          <a:p>
            <a:pPr algn="l">
              <a:lnSpc>
                <a:spcPct val="200000"/>
              </a:lnSpc>
            </a:pPr>
            <a:r>
              <a:rPr lang="en-US" dirty="0" smtClean="0"/>
              <a:t>	Setting </a:t>
            </a:r>
            <a:r>
              <a:rPr lang="en-US" dirty="0" smtClean="0"/>
              <a:t>clear </a:t>
            </a:r>
            <a:r>
              <a:rPr lang="en-US" dirty="0" smtClean="0"/>
              <a:t>priorities,</a:t>
            </a:r>
            <a:endParaRPr lang="en-US" dirty="0" smtClean="0"/>
          </a:p>
          <a:p>
            <a:pPr algn="l">
              <a:lnSpc>
                <a:spcPct val="200000"/>
              </a:lnSpc>
            </a:pPr>
            <a:r>
              <a:rPr lang="en-US" dirty="0" smtClean="0"/>
              <a:t>	Collection </a:t>
            </a:r>
            <a:r>
              <a:rPr lang="en-US" dirty="0" smtClean="0"/>
              <a:t>and analysis of </a:t>
            </a:r>
            <a:r>
              <a:rPr lang="en-US" dirty="0" smtClean="0"/>
              <a:t>data,</a:t>
            </a:r>
            <a:endParaRPr lang="en-US" dirty="0" smtClean="0"/>
          </a:p>
          <a:p>
            <a:pPr algn="l">
              <a:lnSpc>
                <a:spcPct val="200000"/>
              </a:lnSpc>
            </a:pPr>
            <a:r>
              <a:rPr lang="en-US" dirty="0" smtClean="0"/>
              <a:t>	Regular </a:t>
            </a:r>
            <a:r>
              <a:rPr lang="en-US" dirty="0" smtClean="0"/>
              <a:t>rhythm </a:t>
            </a:r>
            <a:r>
              <a:rPr lang="en-US" dirty="0" smtClean="0"/>
              <a:t>meeting and</a:t>
            </a:r>
            <a:endParaRPr lang="en-US" dirty="0" smtClean="0"/>
          </a:p>
          <a:p>
            <a:pPr algn="l">
              <a:lnSpc>
                <a:spcPct val="200000"/>
              </a:lnSpc>
            </a:pPr>
            <a:r>
              <a:rPr lang="en-US" dirty="0" smtClean="0"/>
              <a:t>	Evaluating </a:t>
            </a:r>
            <a:r>
              <a:rPr lang="en-US" dirty="0" smtClean="0"/>
              <a:t>of the strategy.</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8229600" cy="1295400"/>
          </a:xfrm>
        </p:spPr>
        <p:txBody>
          <a:bodyPr>
            <a:normAutofit fontScale="90000"/>
          </a:bodyPr>
          <a:lstStyle/>
          <a:p>
            <a:r>
              <a:rPr lang="en-US" dirty="0" smtClean="0">
                <a:latin typeface="Times New Roman" pitchFamily="18" charset="0"/>
                <a:cs typeface="Times New Roman" pitchFamily="18" charset="0"/>
              </a:rPr>
              <a:t>References</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219200"/>
            <a:ext cx="8305800" cy="5029200"/>
          </a:xfrm>
        </p:spPr>
        <p:txBody>
          <a:bodyPr>
            <a:normAutofit fontScale="85000" lnSpcReduction="20000"/>
          </a:bodyPr>
          <a:lstStyle/>
          <a:p>
            <a:pPr algn="l"/>
            <a:r>
              <a:rPr lang="en-US" dirty="0" err="1">
                <a:latin typeface="Times New Roman" pitchFamily="18" charset="0"/>
                <a:cs typeface="Times New Roman" pitchFamily="18" charset="0"/>
              </a:rPr>
              <a:t>Alvesson</a:t>
            </a:r>
            <a:r>
              <a:rPr lang="en-US" dirty="0">
                <a:latin typeface="Times New Roman" pitchFamily="18" charset="0"/>
                <a:cs typeface="Times New Roman" pitchFamily="18" charset="0"/>
              </a:rPr>
              <a:t>, M. &amp; </a:t>
            </a:r>
            <a:r>
              <a:rPr lang="en-US" dirty="0" err="1">
                <a:latin typeface="Times New Roman" pitchFamily="18" charset="0"/>
                <a:cs typeface="Times New Roman" pitchFamily="18" charset="0"/>
              </a:rPr>
              <a:t>Sveningsson</a:t>
            </a:r>
            <a:r>
              <a:rPr lang="en-US" dirty="0">
                <a:latin typeface="Times New Roman" pitchFamily="18" charset="0"/>
                <a:cs typeface="Times New Roman" pitchFamily="18" charset="0"/>
              </a:rPr>
              <a:t>, S. (2016). </a:t>
            </a:r>
            <a:r>
              <a:rPr lang="en-US" i="1" dirty="0">
                <a:latin typeface="Times New Roman" pitchFamily="18" charset="0"/>
                <a:cs typeface="Times New Roman" pitchFamily="18" charset="0"/>
              </a:rPr>
              <a:t>Changing organizational 	culture : cultural change work in progress</a:t>
            </a:r>
            <a:r>
              <a:rPr lang="en-US" dirty="0">
                <a:latin typeface="Times New Roman" pitchFamily="18" charset="0"/>
                <a:cs typeface="Times New Roman" pitchFamily="18" charset="0"/>
              </a:rPr>
              <a:t>. London: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Routledge</a:t>
            </a:r>
            <a:r>
              <a:rPr lang="en-US"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l"/>
            <a:r>
              <a:rPr lang="en-US" dirty="0" smtClean="0">
                <a:latin typeface="Times New Roman" pitchFamily="18" charset="0"/>
                <a:cs typeface="Times New Roman" pitchFamily="18" charset="0"/>
              </a:rPr>
              <a:t>Glassman</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Giedion</a:t>
            </a:r>
            <a:r>
              <a:rPr lang="en-US" dirty="0" smtClean="0">
                <a:latin typeface="Times New Roman" pitchFamily="18" charset="0"/>
                <a:cs typeface="Times New Roman" pitchFamily="18" charset="0"/>
              </a:rPr>
              <a:t>, U. &amp; Smith, P. (2017). </a:t>
            </a:r>
            <a:r>
              <a:rPr lang="en-US" i="1" dirty="0" smtClean="0">
                <a:latin typeface="Times New Roman" pitchFamily="18" charset="0"/>
                <a:cs typeface="Times New Roman" pitchFamily="18" charset="0"/>
              </a:rPr>
              <a:t>What's In, 	What's 	Out : Designing Benefits for Universal 	Health 	Coverage</a:t>
            </a:r>
            <a:r>
              <a:rPr lang="en-US" dirty="0" smtClean="0">
                <a:latin typeface="Times New Roman" pitchFamily="18" charset="0"/>
                <a:cs typeface="Times New Roman" pitchFamily="18" charset="0"/>
              </a:rPr>
              <a:t>. La </a:t>
            </a:r>
            <a:r>
              <a:rPr lang="en-US" dirty="0" err="1" smtClean="0">
                <a:latin typeface="Times New Roman" pitchFamily="18" charset="0"/>
                <a:cs typeface="Times New Roman" pitchFamily="18" charset="0"/>
              </a:rPr>
              <a:t>Vergne</a:t>
            </a:r>
            <a:r>
              <a:rPr lang="en-US" dirty="0" smtClean="0">
                <a:latin typeface="Times New Roman" pitchFamily="18" charset="0"/>
                <a:cs typeface="Times New Roman" pitchFamily="18" charset="0"/>
              </a:rPr>
              <a:t>: Brookings Institution Press.</a:t>
            </a:r>
          </a:p>
          <a:p>
            <a:pPr algn="l"/>
            <a:r>
              <a:rPr lang="en-US" dirty="0" err="1" smtClean="0">
                <a:latin typeface="Times New Roman" pitchFamily="18" charset="0"/>
                <a:cs typeface="Times New Roman" pitchFamily="18" charset="0"/>
              </a:rPr>
              <a:t>Mayers</a:t>
            </a:r>
            <a:r>
              <a:rPr lang="en-US" dirty="0" smtClean="0">
                <a:latin typeface="Times New Roman" pitchFamily="18" charset="0"/>
                <a:cs typeface="Times New Roman" pitchFamily="18" charset="0"/>
              </a:rPr>
              <a:t>, R. (2004). </a:t>
            </a:r>
            <a:r>
              <a:rPr lang="en-US" i="1" dirty="0" smtClean="0">
                <a:latin typeface="Times New Roman" pitchFamily="18" charset="0"/>
                <a:cs typeface="Times New Roman" pitchFamily="18" charset="0"/>
              </a:rPr>
              <a:t>Financial management for nonprofit human 	service 	organizations</a:t>
            </a:r>
            <a:r>
              <a:rPr lang="en-US" dirty="0" smtClean="0">
                <a:latin typeface="Times New Roman" pitchFamily="18" charset="0"/>
                <a:cs typeface="Times New Roman" pitchFamily="18" charset="0"/>
              </a:rPr>
              <a:t>. Springfield, Ill: Charles C Thomas</a:t>
            </a:r>
            <a:r>
              <a:rPr lang="en-US" dirty="0" smtClean="0">
                <a:latin typeface="Times New Roman" pitchFamily="18" charset="0"/>
                <a:cs typeface="Times New Roman" pitchFamily="18" charset="0"/>
              </a:rPr>
              <a:t>.</a:t>
            </a:r>
          </a:p>
          <a:p>
            <a:pPr algn="l"/>
            <a:r>
              <a:rPr lang="en-US" dirty="0" err="1">
                <a:latin typeface="Times New Roman" pitchFamily="18" charset="0"/>
                <a:cs typeface="Times New Roman" pitchFamily="18" charset="0"/>
              </a:rPr>
              <a:t>Leibner</a:t>
            </a:r>
            <a:r>
              <a:rPr lang="en-US" dirty="0">
                <a:latin typeface="Times New Roman" pitchFamily="18" charset="0"/>
                <a:cs typeface="Times New Roman" pitchFamily="18" charset="0"/>
              </a:rPr>
              <a:t>, J., </a:t>
            </a:r>
            <a:r>
              <a:rPr lang="en-US" dirty="0" err="1">
                <a:latin typeface="Times New Roman" pitchFamily="18" charset="0"/>
                <a:cs typeface="Times New Roman" pitchFamily="18" charset="0"/>
              </a:rPr>
              <a:t>Mader</a:t>
            </a:r>
            <a:r>
              <a:rPr lang="en-US" dirty="0">
                <a:latin typeface="Times New Roman" pitchFamily="18" charset="0"/>
                <a:cs typeface="Times New Roman" pitchFamily="18" charset="0"/>
              </a:rPr>
              <a:t>, G. &amp; Weiss, A. (2009). </a:t>
            </a:r>
            <a:r>
              <a:rPr lang="en-US" i="1" dirty="0">
                <a:latin typeface="Times New Roman" pitchFamily="18" charset="0"/>
                <a:cs typeface="Times New Roman" pitchFamily="18" charset="0"/>
              </a:rPr>
              <a:t>The power of 	strategic commitment : achieving extraordinary results 	through total alignment and engagement</a:t>
            </a:r>
            <a:r>
              <a:rPr lang="en-US" dirty="0">
                <a:latin typeface="Times New Roman" pitchFamily="18" charset="0"/>
                <a:cs typeface="Times New Roman" pitchFamily="18" charset="0"/>
              </a:rPr>
              <a:t>. New York: 	American Management Association</a:t>
            </a:r>
            <a:r>
              <a:rPr lang="en-US"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l"/>
            <a:r>
              <a:rPr lang="en-US" dirty="0" err="1" smtClean="0">
                <a:latin typeface="Times New Roman" pitchFamily="18" charset="0"/>
                <a:cs typeface="Times New Roman" pitchFamily="18" charset="0"/>
              </a:rPr>
              <a:t>Lesko</a:t>
            </a:r>
            <a:r>
              <a:rPr lang="en-US" dirty="0" smtClean="0">
                <a:latin typeface="Times New Roman" pitchFamily="18" charset="0"/>
                <a:cs typeface="Times New Roman" pitchFamily="18" charset="0"/>
              </a:rPr>
              <a:t>, M., Martello, M. &amp;</a:t>
            </a:r>
            <a:r>
              <a:rPr lang="en-US" dirty="0" err="1" smtClean="0">
                <a:latin typeface="Times New Roman" pitchFamily="18" charset="0"/>
                <a:cs typeface="Times New Roman" pitchFamily="18" charset="0"/>
              </a:rPr>
              <a:t>Edmiston</a:t>
            </a:r>
            <a:r>
              <a:rPr lang="en-US" dirty="0" smtClean="0">
                <a:latin typeface="Times New Roman" pitchFamily="18" charset="0"/>
                <a:cs typeface="Times New Roman" pitchFamily="18" charset="0"/>
              </a:rPr>
              <a:t>, K. (2012). </a:t>
            </a:r>
            <a:r>
              <a:rPr lang="en-US" i="1" dirty="0" smtClean="0">
                <a:latin typeface="Times New Roman" pitchFamily="18" charset="0"/>
                <a:cs typeface="Times New Roman" pitchFamily="18" charset="0"/>
              </a:rPr>
              <a:t>101 Best 	Government Grants For Job Seekers</a:t>
            </a:r>
            <a:r>
              <a:rPr lang="en-US" dirty="0" smtClean="0">
                <a:latin typeface="Times New Roman" pitchFamily="18" charset="0"/>
                <a:cs typeface="Times New Roman" pitchFamily="18" charset="0"/>
              </a:rPr>
              <a:t>. Cork: </a:t>
            </a:r>
            <a:r>
              <a:rPr lang="en-US" dirty="0" err="1" smtClean="0">
                <a:latin typeface="Times New Roman" pitchFamily="18" charset="0"/>
                <a:cs typeface="Times New Roman" pitchFamily="18" charset="0"/>
              </a:rPr>
              <a:t>BookBaby</a:t>
            </a:r>
            <a:r>
              <a:rPr lang="en-US" dirty="0" smtClean="0">
                <a:latin typeface="Times New Roman" pitchFamily="18" charset="0"/>
                <a:cs typeface="Times New Roman" pitchFamily="18" charset="0"/>
              </a:rPr>
              <a:t>.</a:t>
            </a:r>
          </a:p>
          <a:p>
            <a:pPr algn="l"/>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8582308</TotalTime>
  <Words>1690</Words>
  <Application>Microsoft Office PowerPoint</Application>
  <PresentationFormat>On-screen Show (4:3)</PresentationFormat>
  <Paragraphs>122</Paragraphs>
  <Slides>17</Slides>
  <Notes>16</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Apex</vt:lpstr>
      <vt:lpstr>Strategic plan</vt:lpstr>
      <vt:lpstr>HEALTH CARE AND SAFETY IMPROVEMENT</vt:lpstr>
      <vt:lpstr>GOALS</vt:lpstr>
      <vt:lpstr>Plan strategies</vt:lpstr>
      <vt:lpstr>strengths</vt:lpstr>
      <vt:lpstr>weaknesses</vt:lpstr>
      <vt:lpstr>Strategies to feed the requirements</vt:lpstr>
      <vt:lpstr>Opportunities</vt:lpstr>
      <vt:lpstr>Culture change</vt:lpstr>
      <vt:lpstr>Threats</vt:lpstr>
      <vt:lpstr>Leadership theory</vt:lpstr>
      <vt:lpstr>Strategies execution</vt:lpstr>
      <vt:lpstr>Stages of implementation</vt:lpstr>
      <vt:lpstr>Operational recommendations</vt:lpstr>
      <vt:lpstr>Strategic control mechanism</vt:lpstr>
      <vt:lpstr>BENCHMARKING</vt:lpstr>
      <vt:lpstr>References </vt:lpstr>
    </vt:vector>
  </TitlesOfParts>
  <Company>User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117</cp:revision>
  <dcterms:created xsi:type="dcterms:W3CDTF">2019-01-17T18:31:53Z</dcterms:created>
  <dcterms:modified xsi:type="dcterms:W3CDTF">2019-01-17T16:58:20Z</dcterms:modified>
</cp:coreProperties>
</file>